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sldIdLst>
    <p:sldId id="256"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p:scale>
          <a:sx n="69" d="100"/>
          <a:sy n="69" d="100"/>
        </p:scale>
        <p:origin x="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2DC8F-6805-4993-ADBB-B26AE99645EB}" type="datetimeFigureOut">
              <a:rPr lang="en-US" smtClean="0"/>
              <a:t>8/22/2022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9EA2C-7B79-45F0-8459-9D0DEAD425F8}" type="slidenum">
              <a:rPr lang="en-US" smtClean="0"/>
              <a:t>‹#›</a:t>
            </a:fld>
            <a:endParaRPr lang="en-US" dirty="0"/>
          </a:p>
        </p:txBody>
      </p:sp>
    </p:spTree>
    <p:extLst>
      <p:ext uri="{BB962C8B-B14F-4D97-AF65-F5344CB8AC3E}">
        <p14:creationId xmlns:p14="http://schemas.microsoft.com/office/powerpoint/2010/main" val="288903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240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bb6e66b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bb6e66b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199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bb6c7f8f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bb6c7f8f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504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bb6c7f8f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bb6c7f8f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PHASE 2A: </a:t>
            </a:r>
            <a:r>
              <a:rPr lang="en" sz="1200">
                <a:solidFill>
                  <a:srgbClr val="333333"/>
                </a:solidFill>
                <a:highlight>
                  <a:srgbClr val="FFFFFF"/>
                </a:highlight>
              </a:rPr>
              <a:t> A small number of patients are administered the drug in different quantities to evaluate whether there is as a dose-response relationship, which is an increase in response that correlates with increasing increments of dose. In addition, the optimal frequency of dose is also explored.</a:t>
            </a:r>
            <a:endParaRPr dirty="0"/>
          </a:p>
        </p:txBody>
      </p:sp>
    </p:spTree>
    <p:extLst>
      <p:ext uri="{BB962C8B-B14F-4D97-AF65-F5344CB8AC3E}">
        <p14:creationId xmlns:p14="http://schemas.microsoft.com/office/powerpoint/2010/main" val="287403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bb6c7f8f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bb6c7f8f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746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bb6c7f8f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bb6c7f8f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896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bb6c7f8f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bbb6c7f8f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846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bb6c7f8f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bb6c7f8f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143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15789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1512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115026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29" indent="0" algn="l">
              <a:buNone/>
              <a:defRPr sz="2600">
                <a:solidFill>
                  <a:schemeClr val="tx2">
                    <a:shade val="30000"/>
                    <a:satMod val="150000"/>
                  </a:schemeClr>
                </a:solidFill>
              </a:defRPr>
            </a:lvl1pPr>
            <a:lvl2pPr marL="457134" indent="0" algn="ctr">
              <a:buNone/>
            </a:lvl2pPr>
            <a:lvl3pPr marL="914264" indent="0" algn="ctr">
              <a:buNone/>
            </a:lvl3pPr>
            <a:lvl4pPr marL="1371396" indent="0" algn="ctr">
              <a:buNone/>
            </a:lvl4pPr>
            <a:lvl5pPr marL="1828528" indent="0" algn="ctr">
              <a:buNone/>
            </a:lvl5pPr>
            <a:lvl6pPr marL="2285659" indent="0" algn="ctr">
              <a:buNone/>
            </a:lvl6pPr>
            <a:lvl7pPr marL="2742790" indent="0" algn="ctr">
              <a:buNone/>
            </a:lvl7pPr>
            <a:lvl8pPr marL="3199920" indent="0" algn="ctr">
              <a:buNone/>
            </a:lvl8pPr>
            <a:lvl9pPr marL="3657054"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20" name="Footer Placeholder 19"/>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10" name="Slide Number Placeholder 9"/>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
        <p:nvSpPr>
          <p:cNvPr id="8" name="Oval 7"/>
          <p:cNvSpPr/>
          <p:nvPr/>
        </p:nvSpPr>
        <p:spPr>
          <a:xfrm>
            <a:off x="1228577" y="1413803"/>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05605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5" name="Footer Placeholder 4"/>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6" name="Slide Number Placeholder 5"/>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1679194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5"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6"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5" name="Footer Placeholder 4"/>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6" name="Slide Number Placeholder 5"/>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
        <p:nvSpPr>
          <p:cNvPr id="10" name="Rectangle 9"/>
          <p:cNvSpPr/>
          <p:nvPr/>
        </p:nvSpPr>
        <p:spPr bwMode="invGray">
          <a:xfrm>
            <a:off x="3048000" y="16"/>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Oval 8"/>
          <p:cNvSpPr/>
          <p:nvPr/>
        </p:nvSpPr>
        <p:spPr>
          <a:xfrm>
            <a:off x="3210752" y="2745871"/>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53364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6" name="Footer Placeholder 5"/>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7" name="Slide Number Placeholder 6"/>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23852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9"/>
            <a:ext cx="5364480" cy="640080"/>
          </a:xfrm>
          <a:solidFill>
            <a:schemeClr val="bg1"/>
          </a:solidFill>
          <a:ln w="10795">
            <a:solidFill>
              <a:schemeClr val="bg1"/>
            </a:solidFill>
            <a:miter lim="800000"/>
          </a:ln>
        </p:spPr>
        <p:txBody>
          <a:bodyPr anchor="ctr"/>
          <a:lstStyle>
            <a:lvl1pPr marL="6399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399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36" indent="-27428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36" indent="-27428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8" name="Footer Placeholder 7"/>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9" name="Slide Number Placeholder 8"/>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268494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4" name="Footer Placeholder 3"/>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5" name="Slide Number Placeholder 4"/>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278567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3" name="Footer Placeholder 2"/>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4" name="Slide Number Placeholder 3"/>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
        <p:nvSpPr>
          <p:cNvPr id="6" name="Rectangle 5"/>
          <p:cNvSpPr/>
          <p:nvPr/>
        </p:nvSpPr>
        <p:spPr bwMode="invGray">
          <a:xfrm>
            <a:off x="1353312" y="-53"/>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27903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81"/>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6"/>
            <a:ext cx="5080000" cy="698500"/>
          </a:xfrm>
        </p:spPr>
        <p:txBody>
          <a:bodyPr/>
          <a:lstStyle>
            <a:lvl1pPr marL="45715"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4"/>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6" name="Footer Placeholder 5"/>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7" name="Slide Number Placeholder 6"/>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209206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367005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6" name="Footer Placeholder 5"/>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7" name="Slide Number Placeholder 6"/>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24" algn="l" defTabSz="457167" rtl="0" eaLnBrk="1" fontAlgn="auto" latinLnBrk="0" hangingPunct="1">
              <a:lnSpc>
                <a:spcPts val="3000"/>
              </a:lnSpc>
              <a:spcBef>
                <a:spcPts val="600"/>
              </a:spcBef>
              <a:spcAft>
                <a:spcPts val="0"/>
              </a:spcAft>
              <a:buClr>
                <a:srgbClr val="31B6FD"/>
              </a:buClr>
              <a:buSzPct val="80000"/>
              <a:buFont typeface="Wingdings 2"/>
              <a:buNone/>
              <a:tabLst/>
              <a:defRPr/>
            </a:pP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 name="Picture Placeholder 2"/>
          <p:cNvSpPr>
            <a:spLocks noGrp="1"/>
          </p:cNvSpPr>
          <p:nvPr>
            <p:ph type="pic" idx="1"/>
          </p:nvPr>
        </p:nvSpPr>
        <p:spPr>
          <a:xfrm>
            <a:off x="1117600" y="1143009"/>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528967" y="954353"/>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6671556" y="936797"/>
            <a:ext cx="865632"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60694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5" name="Footer Placeholder 4"/>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6" name="Slide Number Placeholder 5"/>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47919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4"/>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4"/>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5" name="Footer Placeholder 4"/>
          <p:cNvSpPr>
            <a:spLocks noGrp="1"/>
          </p:cNvSpPr>
          <p:nvPr>
            <p:ph type="ftr" sz="quarter" idx="11"/>
          </p:nvPr>
        </p:nvSpPr>
        <p:spPr/>
        <p:txBody>
          <a:bodyPr/>
          <a:lstStyle/>
          <a:p>
            <a:pPr defTabSz="457167">
              <a:defRPr/>
            </a:pPr>
            <a:endParaRPr lang="en-US" dirty="0">
              <a:solidFill>
                <a:srgbClr val="C6E7FC">
                  <a:shade val="50000"/>
                  <a:satMod val="200000"/>
                </a:srgbClr>
              </a:solidFill>
            </a:endParaRPr>
          </a:p>
        </p:txBody>
      </p:sp>
      <p:sp>
        <p:nvSpPr>
          <p:cNvPr id="6" name="Slide Number Placeholder 5"/>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Tree>
    <p:extLst>
      <p:ext uri="{BB962C8B-B14F-4D97-AF65-F5344CB8AC3E}">
        <p14:creationId xmlns:p14="http://schemas.microsoft.com/office/powerpoint/2010/main" val="330135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91D7-9BF5-E84E-AAF1-838A2C2311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AB7181-197A-9E44-9F45-F0AF7BB66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9506DE-ACF5-FC46-821A-E53783C8AE4C}"/>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5" name="Footer Placeholder 4">
            <a:extLst>
              <a:ext uri="{FF2B5EF4-FFF2-40B4-BE49-F238E27FC236}">
                <a16:creationId xmlns:a16="http://schemas.microsoft.com/office/drawing/2014/main" id="{4AC81B08-3659-8B48-ACCA-69763876E8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DD206-2B48-E34F-9D6A-B171DBBCBB4E}"/>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117222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A221-976B-3B43-9D56-6CBAF13BA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379C9-EC2C-BA4A-8D9C-892DAF474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FE05F-503D-AA43-9364-8C17ED011C92}"/>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5" name="Footer Placeholder 4">
            <a:extLst>
              <a:ext uri="{FF2B5EF4-FFF2-40B4-BE49-F238E27FC236}">
                <a16:creationId xmlns:a16="http://schemas.microsoft.com/office/drawing/2014/main" id="{1D7D7B44-BD93-3A40-9E46-16D4426E3A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808CD-5BF0-0B4B-9024-B746CF8B352C}"/>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4067879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A97C-E46A-3F42-95B5-04CA5EA9C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4AAD1-5EF9-8D4E-9F91-373995B1D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11CE-5370-2240-A99D-DF02DF235F07}"/>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5" name="Footer Placeholder 4">
            <a:extLst>
              <a:ext uri="{FF2B5EF4-FFF2-40B4-BE49-F238E27FC236}">
                <a16:creationId xmlns:a16="http://schemas.microsoft.com/office/drawing/2014/main" id="{9AD665BD-0735-5441-BA9A-4E5A9E4E18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F79C5-12D7-734C-A421-5931F313414B}"/>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913382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FAC3-F8EF-1848-96F6-62923BF4F1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E221E-623C-124D-B62D-27CF0D6EC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A8B172-E27E-7742-A1FD-2AAF1E2385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0DECFE-D788-214C-A42B-C50A981B8C85}"/>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6" name="Footer Placeholder 5">
            <a:extLst>
              <a:ext uri="{FF2B5EF4-FFF2-40B4-BE49-F238E27FC236}">
                <a16:creationId xmlns:a16="http://schemas.microsoft.com/office/drawing/2014/main" id="{16F73312-4914-D044-A615-67EFE1E88B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46C381-BD7F-F248-818F-E5AC0C518117}"/>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2349219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4D46-AB2A-364B-8C5C-B84250314C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E34F20-3187-0244-90A7-C31DA7503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453D0-2CA0-204E-A1CC-BEF57B71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281919-667C-524E-A07D-5321F6CDE1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EB3F70-F335-E245-B713-0CBF1B0A7F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D02B9-4A81-944A-ACBA-507D465ADE31}"/>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8" name="Footer Placeholder 7">
            <a:extLst>
              <a:ext uri="{FF2B5EF4-FFF2-40B4-BE49-F238E27FC236}">
                <a16:creationId xmlns:a16="http://schemas.microsoft.com/office/drawing/2014/main" id="{18326D2F-AC89-0B45-AA5D-C203AA0639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1DB17E-0E00-5C49-A57A-7726503C1ADD}"/>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173258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793B-97F4-BE4E-A6B8-978152A4C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06AE8-0158-3742-AD9F-6DBCAB47A087}"/>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4" name="Footer Placeholder 3">
            <a:extLst>
              <a:ext uri="{FF2B5EF4-FFF2-40B4-BE49-F238E27FC236}">
                <a16:creationId xmlns:a16="http://schemas.microsoft.com/office/drawing/2014/main" id="{4A790B55-C500-2842-AAE9-4CB20B3CB7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5E8451-D617-ED4D-8AF2-4E2AF5B55A18}"/>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3600112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78381-6CD1-FB47-BC67-8D2AB4F8C316}"/>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3" name="Footer Placeholder 2">
            <a:extLst>
              <a:ext uri="{FF2B5EF4-FFF2-40B4-BE49-F238E27FC236}">
                <a16:creationId xmlns:a16="http://schemas.microsoft.com/office/drawing/2014/main" id="{284D6343-95D9-AB46-B187-D4D5CD1A85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6FB669-61AF-9A40-91FA-1AC7C131913E}"/>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218182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3624777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C469-D81B-6F4B-8EEB-08816E2BE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F92E88-2024-5941-931B-C880DB60D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AF0C2-34F1-D041-88C6-4201AB629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E89F7-4B83-824E-B3E6-B6145E2ADD7C}"/>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6" name="Footer Placeholder 5">
            <a:extLst>
              <a:ext uri="{FF2B5EF4-FFF2-40B4-BE49-F238E27FC236}">
                <a16:creationId xmlns:a16="http://schemas.microsoft.com/office/drawing/2014/main" id="{641385C7-2CC6-284A-A032-48D8653FA4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0943D4-BD3A-FA43-877B-EC6A5D1893DA}"/>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290589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E02F-849F-DA4A-A0C5-93CC048A3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2B1EF1-5D9D-AB43-84D3-62F0CDAF5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F05B42-625B-7946-ADB2-C3D4AA6A0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7ECDA-E3F9-0B43-8F6B-50A85BB6023F}"/>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6" name="Footer Placeholder 5">
            <a:extLst>
              <a:ext uri="{FF2B5EF4-FFF2-40B4-BE49-F238E27FC236}">
                <a16:creationId xmlns:a16="http://schemas.microsoft.com/office/drawing/2014/main" id="{6A48D049-3680-F34A-88BE-65D34F00A3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35D478-4951-F34D-BDB6-4733454AF6C5}"/>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3929281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1D9-7A14-CE47-B15A-C9E57EBAA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F906A-1C38-A54D-8FE2-AE63BD551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58C91-B21E-A342-A86F-2584165132BC}"/>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5" name="Footer Placeholder 4">
            <a:extLst>
              <a:ext uri="{FF2B5EF4-FFF2-40B4-BE49-F238E27FC236}">
                <a16:creationId xmlns:a16="http://schemas.microsoft.com/office/drawing/2014/main" id="{0404A791-A2CB-5D4E-B84E-B0ABD331C6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DC585B-B746-F441-89C2-A6B14BEDD942}"/>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1300653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48788-4129-FD4C-91D5-8BC093AC09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3BD72-45D4-9A44-871B-59B17CB46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2C7D8-B455-6141-86D6-8D3F142E7BE8}"/>
              </a:ext>
            </a:extLst>
          </p:cNvPr>
          <p:cNvSpPr>
            <a:spLocks noGrp="1"/>
          </p:cNvSpPr>
          <p:nvPr>
            <p:ph type="dt" sz="half" idx="10"/>
          </p:nvPr>
        </p:nvSpPr>
        <p:spPr/>
        <p:txBody>
          <a:bodyPr/>
          <a:lstStyle/>
          <a:p>
            <a:fld id="{872720F3-460B-3A4A-8E16-3A1CE079CD66}" type="datetimeFigureOut">
              <a:rPr lang="en-US" smtClean="0"/>
              <a:t>8/22/2022</a:t>
            </a:fld>
            <a:endParaRPr lang="en-US" dirty="0"/>
          </a:p>
        </p:txBody>
      </p:sp>
      <p:sp>
        <p:nvSpPr>
          <p:cNvPr id="5" name="Footer Placeholder 4">
            <a:extLst>
              <a:ext uri="{FF2B5EF4-FFF2-40B4-BE49-F238E27FC236}">
                <a16:creationId xmlns:a16="http://schemas.microsoft.com/office/drawing/2014/main" id="{7F33F919-563B-6F43-93E2-981492CECF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A47788-216E-AF41-9050-6B378DFD4510}"/>
              </a:ext>
            </a:extLst>
          </p:cNvPr>
          <p:cNvSpPr>
            <a:spLocks noGrp="1"/>
          </p:cNvSpPr>
          <p:nvPr>
            <p:ph type="sldNum" sz="quarter" idx="12"/>
          </p:nvPr>
        </p:nvSpPr>
        <p:spPr/>
        <p:txBody>
          <a:bodyPr/>
          <a:lstStyle/>
          <a:p>
            <a:fld id="{2FB4F7E5-B3BF-AA46-B19A-82BD480F86A2}" type="slidenum">
              <a:rPr lang="en-US" smtClean="0"/>
              <a:t>‹#›</a:t>
            </a:fld>
            <a:endParaRPr lang="en-US" dirty="0"/>
          </a:p>
        </p:txBody>
      </p:sp>
    </p:spTree>
    <p:extLst>
      <p:ext uri="{BB962C8B-B14F-4D97-AF65-F5344CB8AC3E}">
        <p14:creationId xmlns:p14="http://schemas.microsoft.com/office/powerpoint/2010/main" val="1018648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 name="Google Shape;22;p4"/>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415600" y="1633633"/>
            <a:ext cx="11360800" cy="447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7039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p:nvPr/>
        </p:nvSpPr>
        <p:spPr>
          <a:xfrm flipH="1">
            <a:off x="10127918" y="6136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621901" y="47444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1031600" y="2408600"/>
            <a:ext cx="10128800" cy="204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810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77017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23454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134515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315799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4778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CEB230-ABA1-43A7-AAB0-8FAAD89AA7C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A2931-B752-4E60-8870-A9F6E2FF580B}" type="slidenum">
              <a:rPr lang="en-US" smtClean="0"/>
              <a:t>‹#›</a:t>
            </a:fld>
            <a:endParaRPr lang="en-US" dirty="0"/>
          </a:p>
        </p:txBody>
      </p:sp>
    </p:spTree>
    <p:extLst>
      <p:ext uri="{BB962C8B-B14F-4D97-AF65-F5344CB8AC3E}">
        <p14:creationId xmlns:p14="http://schemas.microsoft.com/office/powerpoint/2010/main" val="325517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EB230-ABA1-43A7-AAB0-8FAAD89AA7C6}"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A2931-B752-4E60-8870-A9F6E2FF580B}" type="slidenum">
              <a:rPr lang="en-US" smtClean="0"/>
              <a:t>‹#›</a:t>
            </a:fld>
            <a:endParaRPr lang="en-US" dirty="0"/>
          </a:p>
        </p:txBody>
      </p:sp>
    </p:spTree>
    <p:extLst>
      <p:ext uri="{BB962C8B-B14F-4D97-AF65-F5344CB8AC3E}">
        <p14:creationId xmlns:p14="http://schemas.microsoft.com/office/powerpoint/2010/main" val="340608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1087896" y="-815920"/>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8" name="Oval 7"/>
          <p:cNvSpPr/>
          <p:nvPr/>
        </p:nvSpPr>
        <p:spPr>
          <a:xfrm>
            <a:off x="225099" y="21107"/>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1" name="Donut 10"/>
          <p:cNvSpPr/>
          <p:nvPr/>
        </p:nvSpPr>
        <p:spPr>
          <a:xfrm rot="2315675">
            <a:off x="243847"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2" name="Rectangle 11"/>
          <p:cNvSpPr/>
          <p:nvPr/>
        </p:nvSpPr>
        <p:spPr>
          <a:xfrm>
            <a:off x="1350510" y="-53"/>
            <a:ext cx="10841503"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914144" y="274639"/>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3"/>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10" name="Footer Placeholder 9"/>
          <p:cNvSpPr>
            <a:spLocks noGrp="1"/>
          </p:cNvSpPr>
          <p:nvPr>
            <p:ph type="ftr" sz="quarter" idx="3"/>
          </p:nvPr>
        </p:nvSpPr>
        <p:spPr>
          <a:xfrm>
            <a:off x="7620000" y="6305553"/>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457167">
              <a:defRPr/>
            </a:pPr>
            <a:endParaRPr lang="en-US" dirty="0">
              <a:solidFill>
                <a:srgbClr val="C6E7FC">
                  <a:shade val="50000"/>
                </a:srgbClr>
              </a:solidFill>
            </a:endParaRPr>
          </a:p>
        </p:txBody>
      </p:sp>
      <p:sp>
        <p:nvSpPr>
          <p:cNvPr id="22" name="Slide Number Placeholder 21"/>
          <p:cNvSpPr>
            <a:spLocks noGrp="1"/>
          </p:cNvSpPr>
          <p:nvPr>
            <p:ph type="sldNum" sz="quarter" idx="4"/>
          </p:nvPr>
        </p:nvSpPr>
        <p:spPr>
          <a:xfrm>
            <a:off x="11484864" y="6305553"/>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457167">
              <a:defRPr/>
            </a:pPr>
            <a:fld id="{7FE0505B-37A8-D24C-BEF3-C2D216B51C70}" type="slidenum">
              <a:rPr lang="en-US" smtClean="0">
                <a:solidFill>
                  <a:srgbClr val="C6E7FC">
                    <a:shade val="50000"/>
                    <a:satMod val="200000"/>
                  </a:srgbClr>
                </a:solidFill>
              </a:rPr>
              <a:pPr defTabSz="457167">
                <a:defRPr/>
              </a:pPr>
              <a:t>‹#›</a:t>
            </a:fld>
            <a:endParaRPr lang="en-US" dirty="0">
              <a:solidFill>
                <a:srgbClr val="C6E7FC">
                  <a:shade val="50000"/>
                  <a:satMod val="200000"/>
                </a:srgbClr>
              </a:solidFill>
            </a:endParaRPr>
          </a:p>
        </p:txBody>
      </p:sp>
      <p:sp>
        <p:nvSpPr>
          <p:cNvPr id="15" name="Rectangle 14"/>
          <p:cNvSpPr/>
          <p:nvPr/>
        </p:nvSpPr>
        <p:spPr bwMode="invGray">
          <a:xfrm>
            <a:off x="1353312" y="-53"/>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571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500855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07" indent="-28342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39984" indent="-237709" algn="l" rtl="0" eaLnBrk="1" latinLnBrk="0" hangingPunct="1">
        <a:lnSpc>
          <a:spcPct val="100000"/>
        </a:lnSpc>
        <a:spcBef>
          <a:spcPts val="551"/>
        </a:spcBef>
        <a:buClr>
          <a:schemeClr val="accent1"/>
        </a:buClr>
        <a:buFont typeface="Verdana"/>
        <a:buChar char="◦"/>
        <a:defRPr kumimoji="0" sz="2800" kern="1200">
          <a:solidFill>
            <a:schemeClr val="tx1"/>
          </a:solidFill>
          <a:latin typeface="+mn-lt"/>
          <a:ea typeface="+mn-ea"/>
          <a:cs typeface="+mn-cs"/>
        </a:defRPr>
      </a:lvl2pPr>
      <a:lvl3pPr marL="886836" indent="-228565"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115" indent="-173712"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256" indent="-182853"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534" indent="-182853"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8816" indent="-182853"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19952" indent="-182853"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233" indent="-182853"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34" algn="l" rtl="0" eaLnBrk="1" latinLnBrk="0" hangingPunct="1">
        <a:defRPr kumimoji="0" kern="1200">
          <a:solidFill>
            <a:schemeClr val="tx1"/>
          </a:solidFill>
          <a:latin typeface="+mn-lt"/>
          <a:ea typeface="+mn-ea"/>
          <a:cs typeface="+mn-cs"/>
        </a:defRPr>
      </a:lvl2pPr>
      <a:lvl3pPr marL="914264" algn="l" rtl="0" eaLnBrk="1" latinLnBrk="0" hangingPunct="1">
        <a:defRPr kumimoji="0" kern="1200">
          <a:solidFill>
            <a:schemeClr val="tx1"/>
          </a:solidFill>
          <a:latin typeface="+mn-lt"/>
          <a:ea typeface="+mn-ea"/>
          <a:cs typeface="+mn-cs"/>
        </a:defRPr>
      </a:lvl3pPr>
      <a:lvl4pPr marL="1371396" algn="l" rtl="0" eaLnBrk="1" latinLnBrk="0" hangingPunct="1">
        <a:defRPr kumimoji="0" kern="1200">
          <a:solidFill>
            <a:schemeClr val="tx1"/>
          </a:solidFill>
          <a:latin typeface="+mn-lt"/>
          <a:ea typeface="+mn-ea"/>
          <a:cs typeface="+mn-cs"/>
        </a:defRPr>
      </a:lvl4pPr>
      <a:lvl5pPr marL="1828528" algn="l" rtl="0" eaLnBrk="1" latinLnBrk="0" hangingPunct="1">
        <a:defRPr kumimoji="0" kern="1200">
          <a:solidFill>
            <a:schemeClr val="tx1"/>
          </a:solidFill>
          <a:latin typeface="+mn-lt"/>
          <a:ea typeface="+mn-ea"/>
          <a:cs typeface="+mn-cs"/>
        </a:defRPr>
      </a:lvl5pPr>
      <a:lvl6pPr marL="2285659" algn="l" rtl="0" eaLnBrk="1" latinLnBrk="0" hangingPunct="1">
        <a:defRPr kumimoji="0" kern="1200">
          <a:solidFill>
            <a:schemeClr val="tx1"/>
          </a:solidFill>
          <a:latin typeface="+mn-lt"/>
          <a:ea typeface="+mn-ea"/>
          <a:cs typeface="+mn-cs"/>
        </a:defRPr>
      </a:lvl6pPr>
      <a:lvl7pPr marL="2742790" algn="l" rtl="0" eaLnBrk="1" latinLnBrk="0" hangingPunct="1">
        <a:defRPr kumimoji="0" kern="1200">
          <a:solidFill>
            <a:schemeClr val="tx1"/>
          </a:solidFill>
          <a:latin typeface="+mn-lt"/>
          <a:ea typeface="+mn-ea"/>
          <a:cs typeface="+mn-cs"/>
        </a:defRPr>
      </a:lvl7pPr>
      <a:lvl8pPr marL="3199920" algn="l" rtl="0" eaLnBrk="1" latinLnBrk="0" hangingPunct="1">
        <a:defRPr kumimoji="0" kern="1200">
          <a:solidFill>
            <a:schemeClr val="tx1"/>
          </a:solidFill>
          <a:latin typeface="+mn-lt"/>
          <a:ea typeface="+mn-ea"/>
          <a:cs typeface="+mn-cs"/>
        </a:defRPr>
      </a:lvl8pPr>
      <a:lvl9pPr marL="3657054"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55789-D5D5-0D4F-9A67-1708D81AD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B4B45D-5A1C-A140-A25B-5FD842AC7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81D2D-A52B-1C4F-B480-65242FB90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720F3-460B-3A4A-8E16-3A1CE079CD66}" type="datetimeFigureOut">
              <a:rPr lang="en-US" smtClean="0"/>
              <a:t>8/22/2022</a:t>
            </a:fld>
            <a:endParaRPr lang="en-US" dirty="0"/>
          </a:p>
        </p:txBody>
      </p:sp>
      <p:sp>
        <p:nvSpPr>
          <p:cNvPr id="5" name="Footer Placeholder 4">
            <a:extLst>
              <a:ext uri="{FF2B5EF4-FFF2-40B4-BE49-F238E27FC236}">
                <a16:creationId xmlns:a16="http://schemas.microsoft.com/office/drawing/2014/main" id="{7CA457C9-FE41-354A-991B-79D3406BF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C60E495-4A9B-744A-9347-91DC74606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4F7E5-B3BF-AA46-B19A-82BD480F86A2}" type="slidenum">
              <a:rPr lang="en-US" smtClean="0"/>
              <a:t>‹#›</a:t>
            </a:fld>
            <a:endParaRPr lang="en-US" dirty="0"/>
          </a:p>
        </p:txBody>
      </p:sp>
    </p:spTree>
    <p:extLst>
      <p:ext uri="{BB962C8B-B14F-4D97-AF65-F5344CB8AC3E}">
        <p14:creationId xmlns:p14="http://schemas.microsoft.com/office/powerpoint/2010/main" val="3387485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nhhf@nhmafoundation.org"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forms/d/11-hLBQuAVPPwcsnLU28pK87GJhqovJUWVmYAb19O2I0/viewform?edit_requested=true" TargetMode="External"/><Relationship Id="rId2" Type="http://schemas.openxmlformats.org/officeDocument/2006/relationships/hyperlink" Target="https://www.nhmafoundation.org/rockefeller" TargetMode="External"/><Relationship Id="rId1" Type="http://schemas.openxmlformats.org/officeDocument/2006/relationships/slideLayout" Target="../slideLayouts/slideLayout18.xml"/><Relationship Id="rId5" Type="http://schemas.openxmlformats.org/officeDocument/2006/relationships/hyperlink" Target="mailto:nhhf@nhmafoundation.org"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574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3ABA36-50CD-FA42-9D70-619A4C5C9213}"/>
              </a:ext>
            </a:extLst>
          </p:cNvPr>
          <p:cNvSpPr>
            <a:spLocks noGrp="1"/>
          </p:cNvSpPr>
          <p:nvPr>
            <p:ph type="title"/>
          </p:nvPr>
        </p:nvSpPr>
        <p:spPr>
          <a:xfrm>
            <a:off x="842096" y="198871"/>
            <a:ext cx="2840182" cy="2371148"/>
          </a:xfrm>
        </p:spPr>
        <p:txBody>
          <a:bodyPr vert="horz" lIns="91440" tIns="45720" rIns="91440" bIns="45720" rtlCol="0" anchor="ctr">
            <a:normAutofit/>
          </a:bodyPr>
          <a:lstStyle/>
          <a:p>
            <a:r>
              <a:rPr lang="en-US" sz="4400" b="1" kern="1200" dirty="0">
                <a:solidFill>
                  <a:srgbClr val="FFFFFF"/>
                </a:solidFill>
                <a:latin typeface="+mj-lt"/>
                <a:ea typeface="+mj-ea"/>
                <a:cs typeface="+mj-cs"/>
              </a:rPr>
              <a:t>Barriers to Diversity</a:t>
            </a:r>
          </a:p>
        </p:txBody>
      </p:sp>
      <p:pic>
        <p:nvPicPr>
          <p:cNvPr id="5" name="Content Placeholder 4" descr="Diagram&#10;&#10;Description automatically generated">
            <a:extLst>
              <a:ext uri="{FF2B5EF4-FFF2-40B4-BE49-F238E27FC236}">
                <a16:creationId xmlns:a16="http://schemas.microsoft.com/office/drawing/2014/main" id="{D8A20D1F-BFB6-3749-B161-5B7C4CA9D1C0}"/>
              </a:ext>
            </a:extLst>
          </p:cNvPr>
          <p:cNvPicPr>
            <a:picLocks noGrp="1" noChangeAspect="1"/>
          </p:cNvPicPr>
          <p:nvPr>
            <p:ph idx="1"/>
          </p:nvPr>
        </p:nvPicPr>
        <p:blipFill>
          <a:blip r:embed="rId2"/>
          <a:stretch>
            <a:fillRect/>
          </a:stretch>
        </p:blipFill>
        <p:spPr>
          <a:xfrm>
            <a:off x="4263081" y="565291"/>
            <a:ext cx="7125355" cy="6082643"/>
          </a:xfrm>
          <a:prstGeom prst="rect">
            <a:avLst/>
          </a:prstGeom>
        </p:spPr>
      </p:pic>
    </p:spTree>
    <p:extLst>
      <p:ext uri="{BB962C8B-B14F-4D97-AF65-F5344CB8AC3E}">
        <p14:creationId xmlns:p14="http://schemas.microsoft.com/office/powerpoint/2010/main" val="230550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FDD74-2480-B64F-A53A-4A8A1E56E80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dirty="0"/>
              <a:t>Latinx Physicians are uniquely position to address this problem</a:t>
            </a:r>
          </a:p>
        </p:txBody>
      </p:sp>
      <p:sp>
        <p:nvSpPr>
          <p:cNvPr id="27"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A83938E9-1DA7-F241-8EFD-FCA843DD302D}"/>
              </a:ext>
            </a:extLst>
          </p:cNvPr>
          <p:cNvSpPr>
            <a:spLocks noGrp="1"/>
          </p:cNvSpPr>
          <p:nvPr>
            <p:ph type="body" sz="half" idx="2"/>
          </p:nvPr>
        </p:nvSpPr>
        <p:spPr>
          <a:xfrm>
            <a:off x="640080" y="2872899"/>
            <a:ext cx="4243589" cy="3320668"/>
          </a:xfrm>
        </p:spPr>
        <p:txBody>
          <a:bodyPr vert="horz" lIns="91440" tIns="45720" rIns="91440" bIns="45720" rtlCol="0">
            <a:normAutofit fontScale="92500" lnSpcReduction="20000"/>
          </a:bodyPr>
          <a:lstStyle/>
          <a:p>
            <a:pPr marL="285750" indent="-228600">
              <a:buFont typeface="Arial" panose="020B0604020202020204" pitchFamily="34" charset="0"/>
              <a:buChar char="•"/>
            </a:pPr>
            <a:endParaRPr lang="en-US" sz="1500" dirty="0"/>
          </a:p>
          <a:p>
            <a:pPr marL="285750" indent="-228600">
              <a:buFont typeface="Arial" panose="020B0604020202020204" pitchFamily="34" charset="0"/>
              <a:buChar char="•"/>
            </a:pPr>
            <a:endParaRPr lang="en-US" sz="1500" dirty="0"/>
          </a:p>
          <a:p>
            <a:pPr marL="285750" indent="-228600">
              <a:buFont typeface="Arial" panose="020B0604020202020204" pitchFamily="34" charset="0"/>
              <a:buChar char="•"/>
            </a:pPr>
            <a:endParaRPr lang="en-US" sz="1500" dirty="0"/>
          </a:p>
          <a:p>
            <a:pPr marL="285750" indent="-228600">
              <a:buFont typeface="Arial" panose="020B0604020202020204" pitchFamily="34" charset="0"/>
              <a:buChar char="•"/>
            </a:pPr>
            <a:r>
              <a:rPr lang="en-US" sz="2000" dirty="0"/>
              <a:t>Serve Latinx community</a:t>
            </a:r>
          </a:p>
          <a:p>
            <a:pPr marL="285750" indent="-228600">
              <a:buFont typeface="Arial" panose="020B0604020202020204" pitchFamily="34" charset="0"/>
              <a:buChar char="•"/>
            </a:pPr>
            <a:r>
              <a:rPr lang="en-US" sz="2000" dirty="0"/>
              <a:t>Culturally sensitive and competent</a:t>
            </a:r>
          </a:p>
          <a:p>
            <a:pPr marL="285750" indent="-228600">
              <a:buFont typeface="Arial" panose="020B0604020202020204" pitchFamily="34" charset="0"/>
              <a:buChar char="•"/>
            </a:pPr>
            <a:r>
              <a:rPr lang="en-US" sz="2000" dirty="0"/>
              <a:t>Generally, speak both English and Spanish</a:t>
            </a:r>
          </a:p>
          <a:p>
            <a:pPr marL="285750" indent="-228600">
              <a:buFont typeface="Arial" panose="020B0604020202020204" pitchFamily="34" charset="0"/>
              <a:buChar char="•"/>
            </a:pPr>
            <a:r>
              <a:rPr lang="en-US" sz="2000" dirty="0"/>
              <a:t>Have the trust of the community</a:t>
            </a:r>
          </a:p>
          <a:p>
            <a:pPr marL="285750" indent="-228600">
              <a:buFont typeface="Arial" panose="020B0604020202020204" pitchFamily="34" charset="0"/>
              <a:buChar char="•"/>
            </a:pPr>
            <a:r>
              <a:rPr lang="en-US" sz="2000" dirty="0"/>
              <a:t>Understand their patients needs</a:t>
            </a:r>
          </a:p>
          <a:p>
            <a:pPr marL="285750" indent="-228600">
              <a:buFont typeface="Arial" panose="020B0604020202020204" pitchFamily="34" charset="0"/>
              <a:buChar char="•"/>
            </a:pPr>
            <a:r>
              <a:rPr lang="en-US" sz="2000" dirty="0"/>
              <a:t>Frequently have family members afflicted by these illnesses</a:t>
            </a:r>
          </a:p>
        </p:txBody>
      </p:sp>
      <p:pic>
        <p:nvPicPr>
          <p:cNvPr id="6" name="Content Placeholder 5" descr="A group of people wearing face masks&#10;&#10;Description automatically generated with low confidence">
            <a:extLst>
              <a:ext uri="{FF2B5EF4-FFF2-40B4-BE49-F238E27FC236}">
                <a16:creationId xmlns:a16="http://schemas.microsoft.com/office/drawing/2014/main" id="{BCA668E6-1E05-E848-93B9-D03EADF6A905}"/>
              </a:ext>
            </a:extLst>
          </p:cNvPr>
          <p:cNvPicPr>
            <a:picLocks noGrp="1" noChangeAspect="1"/>
          </p:cNvPicPr>
          <p:nvPr>
            <p:ph idx="1"/>
          </p:nvPr>
        </p:nvPicPr>
        <p:blipFill rotWithShape="1">
          <a:blip r:embed="rId2"/>
          <a:srcRect l="4271" r="27021" b="-1"/>
          <a:stretch/>
        </p:blipFill>
        <p:spPr>
          <a:xfrm>
            <a:off x="5221936"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8109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F22553-AD48-2F4D-B118-DB37C74F78CC}"/>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dirty="0"/>
              <a:t>Latinx Physicians can Improve Diversity</a:t>
            </a:r>
            <a:endParaRPr lang="en-US" sz="5400" dirty="0"/>
          </a:p>
        </p:txBody>
      </p:sp>
      <p:pic>
        <p:nvPicPr>
          <p:cNvPr id="6" name="Content Placeholder 5" descr="A group of people posing for a photo&#10;&#10;Description automatically generated">
            <a:extLst>
              <a:ext uri="{FF2B5EF4-FFF2-40B4-BE49-F238E27FC236}">
                <a16:creationId xmlns:a16="http://schemas.microsoft.com/office/drawing/2014/main" id="{14C90FDA-0375-BF42-80E9-C7BE0F744358}"/>
              </a:ext>
            </a:extLst>
          </p:cNvPr>
          <p:cNvPicPr>
            <a:picLocks noGrp="1" noChangeAspect="1"/>
          </p:cNvPicPr>
          <p:nvPr>
            <p:ph idx="1"/>
          </p:nvPr>
        </p:nvPicPr>
        <p:blipFill rotWithShape="1">
          <a:blip r:embed="rId2"/>
          <a:srcRect r="15376"/>
          <a:stretch/>
        </p:blipFill>
        <p:spPr>
          <a:xfrm>
            <a:off x="-1" y="10"/>
            <a:ext cx="5021943"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A49243E-8A18-3543-8314-634811E63582}"/>
              </a:ext>
            </a:extLst>
          </p:cNvPr>
          <p:cNvSpPr>
            <a:spLocks noGrp="1"/>
          </p:cNvSpPr>
          <p:nvPr>
            <p:ph type="body" sz="half" idx="2"/>
          </p:nvPr>
        </p:nvSpPr>
        <p:spPr>
          <a:xfrm>
            <a:off x="5297762" y="2706624"/>
            <a:ext cx="6251110" cy="3483864"/>
          </a:xfrm>
        </p:spPr>
        <p:txBody>
          <a:bodyPr vert="horz" lIns="91440" tIns="45720" rIns="91440" bIns="45720" rtlCol="0">
            <a:normAutofit lnSpcReduction="10000"/>
          </a:bodyPr>
          <a:lstStyle/>
          <a:p>
            <a:pPr marL="457200" lvl="0" indent="-228600">
              <a:buFont typeface="Arial" panose="020B0604020202020204" pitchFamily="34" charset="0"/>
              <a:buChar char="•"/>
            </a:pPr>
            <a:r>
              <a:rPr lang="en-US" sz="1500" b="1" dirty="0">
                <a:solidFill>
                  <a:prstClr val="black"/>
                </a:solidFill>
              </a:rPr>
              <a:t> Make a commitment to improve diversity in your clinical trials</a:t>
            </a:r>
          </a:p>
          <a:p>
            <a:pPr marL="457200" lvl="0" indent="-228600">
              <a:buFont typeface="Arial" panose="020B0604020202020204" pitchFamily="34" charset="0"/>
              <a:buChar char="•"/>
            </a:pPr>
            <a:r>
              <a:rPr lang="en-US" sz="1500" b="1" dirty="0">
                <a:solidFill>
                  <a:srgbClr val="FF0000"/>
                </a:solidFill>
              </a:rPr>
              <a:t>CREATE A RESEARCH DEDICATED TEAM IN YOUR OFFICE</a:t>
            </a:r>
          </a:p>
          <a:p>
            <a:pPr marL="457200" lvl="0" indent="-228600">
              <a:buFont typeface="Arial" panose="020B0604020202020204" pitchFamily="34" charset="0"/>
              <a:buChar char="•"/>
            </a:pPr>
            <a:r>
              <a:rPr lang="en-US" sz="1500" b="1" dirty="0">
                <a:solidFill>
                  <a:prstClr val="black"/>
                </a:solidFill>
              </a:rPr>
              <a:t>Identify barriers to recruitment and enrollment- ask the patients and staff what barriers they perceive</a:t>
            </a:r>
          </a:p>
          <a:p>
            <a:pPr marL="457200" lvl="0" indent="-228600">
              <a:buFont typeface="Arial" panose="020B0604020202020204" pitchFamily="34" charset="0"/>
              <a:buChar char="•"/>
            </a:pPr>
            <a:r>
              <a:rPr lang="en-US" sz="1500" b="1" dirty="0">
                <a:solidFill>
                  <a:prstClr val="black"/>
                </a:solidFill>
              </a:rPr>
              <a:t>Develop cultural competence in yourself and your staff</a:t>
            </a:r>
          </a:p>
          <a:p>
            <a:pPr lvl="0"/>
            <a:r>
              <a:rPr lang="en-US" sz="1500" b="1" dirty="0">
                <a:solidFill>
                  <a:prstClr val="black"/>
                </a:solidFill>
              </a:rPr>
              <a:t>	a. referring physicians</a:t>
            </a:r>
          </a:p>
          <a:p>
            <a:pPr lvl="0"/>
            <a:r>
              <a:rPr lang="en-US" sz="1500" b="1" dirty="0">
                <a:solidFill>
                  <a:prstClr val="black"/>
                </a:solidFill>
              </a:rPr>
              <a:t>	b. Investigators</a:t>
            </a:r>
          </a:p>
          <a:p>
            <a:pPr lvl="0"/>
            <a:r>
              <a:rPr lang="en-US" sz="1500" b="1" dirty="0">
                <a:solidFill>
                  <a:prstClr val="black"/>
                </a:solidFill>
              </a:rPr>
              <a:t>	c.  Study coordinators</a:t>
            </a:r>
          </a:p>
          <a:p>
            <a:pPr marL="457200" lvl="0" indent="-228600">
              <a:buFont typeface="Arial" panose="020B0604020202020204" pitchFamily="34" charset="0"/>
              <a:buChar char="•"/>
            </a:pPr>
            <a:r>
              <a:rPr lang="en-US" sz="1500" b="1" dirty="0">
                <a:solidFill>
                  <a:prstClr val="black"/>
                </a:solidFill>
              </a:rPr>
              <a:t>Acquire the necessary documents to conduct clinical trials with bilingual communities</a:t>
            </a:r>
          </a:p>
          <a:p>
            <a:pPr marL="457200" lvl="0" indent="-228600">
              <a:buFont typeface="Arial" panose="020B0604020202020204" pitchFamily="34" charset="0"/>
              <a:buChar char="•"/>
            </a:pPr>
            <a:r>
              <a:rPr lang="en-US" sz="1500" b="1" dirty="0">
                <a:solidFill>
                  <a:prstClr val="black"/>
                </a:solidFill>
              </a:rPr>
              <a:t>Develop a recruitment/enrollment program that will optimize diversity in your clinical trials based on your practice</a:t>
            </a:r>
          </a:p>
          <a:p>
            <a:pPr indent="-228600">
              <a:buFont typeface="Arial" panose="020B0604020202020204" pitchFamily="34" charset="0"/>
              <a:buChar char="•"/>
            </a:pPr>
            <a:endParaRPr lang="en-US" sz="1500" dirty="0"/>
          </a:p>
        </p:txBody>
      </p:sp>
    </p:spTree>
    <p:extLst>
      <p:ext uri="{BB962C8B-B14F-4D97-AF65-F5344CB8AC3E}">
        <p14:creationId xmlns:p14="http://schemas.microsoft.com/office/powerpoint/2010/main" val="2818480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F942DB-7B49-E14B-98D2-3A73CC0D0976}"/>
              </a:ext>
            </a:extLst>
          </p:cNvPr>
          <p:cNvSpPr>
            <a:spLocks noGrp="1"/>
          </p:cNvSpPr>
          <p:nvPr>
            <p:ph type="title"/>
          </p:nvPr>
        </p:nvSpPr>
        <p:spPr>
          <a:xfrm>
            <a:off x="6513788" y="-740229"/>
            <a:ext cx="4840010" cy="2912659"/>
          </a:xfrm>
        </p:spPr>
        <p:txBody>
          <a:bodyPr vert="horz" lIns="91440" tIns="45720" rIns="91440" bIns="45720" rtlCol="0" anchor="ctr">
            <a:normAutofit/>
          </a:bodyPr>
          <a:lstStyle/>
          <a:p>
            <a:r>
              <a:rPr lang="en-US" sz="4400" b="1" dirty="0"/>
              <a:t>Some Pearls</a:t>
            </a:r>
          </a:p>
        </p:txBody>
      </p:sp>
      <p:pic>
        <p:nvPicPr>
          <p:cNvPr id="5" name="Content Placeholder 4" descr="A group of light bulbs&#10;&#10;Description automatically generated with low confidence">
            <a:extLst>
              <a:ext uri="{FF2B5EF4-FFF2-40B4-BE49-F238E27FC236}">
                <a16:creationId xmlns:a16="http://schemas.microsoft.com/office/drawing/2014/main" id="{785C41E9-2965-974A-8D59-C7C783B4306B}"/>
              </a:ext>
            </a:extLst>
          </p:cNvPr>
          <p:cNvPicPr>
            <a:picLocks noGrp="1" noChangeAspect="1"/>
          </p:cNvPicPr>
          <p:nvPr>
            <p:ph idx="1"/>
          </p:nvPr>
        </p:nvPicPr>
        <p:blipFill rotWithShape="1">
          <a:blip r:embed="rId2"/>
          <a:srcRect l="7858" r="785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D5EC84BA-495E-524B-A08B-632F21FA1402}"/>
              </a:ext>
            </a:extLst>
          </p:cNvPr>
          <p:cNvSpPr>
            <a:spLocks noGrp="1"/>
          </p:cNvSpPr>
          <p:nvPr>
            <p:ph type="body" sz="half" idx="2"/>
          </p:nvPr>
        </p:nvSpPr>
        <p:spPr>
          <a:xfrm>
            <a:off x="6116569" y="1306286"/>
            <a:ext cx="5814173" cy="5326743"/>
          </a:xfrm>
        </p:spPr>
        <p:txBody>
          <a:bodyPr vert="horz" lIns="91440" tIns="45720" rIns="91440" bIns="45720" rtlCol="0">
            <a:normAutofit fontScale="92500" lnSpcReduction="10000"/>
          </a:bodyPr>
          <a:lstStyle/>
          <a:p>
            <a:pPr marL="285750" indent="-228600">
              <a:buFont typeface="Arial" panose="020B0604020202020204" pitchFamily="34" charset="0"/>
              <a:buChar char="•"/>
            </a:pPr>
            <a:r>
              <a:rPr lang="en-US" sz="2200" dirty="0"/>
              <a:t>Latinx physicians are uniquely positioned to improve diversity so consider doing clinical trials</a:t>
            </a:r>
          </a:p>
          <a:p>
            <a:pPr marL="57150"/>
            <a:endParaRPr lang="en-US" sz="2200" dirty="0"/>
          </a:p>
          <a:p>
            <a:pPr marL="285750" indent="-228600">
              <a:buFont typeface="Arial" panose="020B0604020202020204" pitchFamily="34" charset="0"/>
              <a:buChar char="•"/>
            </a:pPr>
            <a:r>
              <a:rPr lang="en-US" sz="2200" dirty="0"/>
              <a:t> Often Clinical Sponsoring companies do not automatically include translation of research material to include Spanish. Once this issue is raised  “in writing” they almost universally comply</a:t>
            </a:r>
          </a:p>
          <a:p>
            <a:r>
              <a:rPr lang="en-US" sz="2200" dirty="0"/>
              <a:t> </a:t>
            </a:r>
          </a:p>
          <a:p>
            <a:pPr marL="285750" indent="-228600">
              <a:buFont typeface="Arial" panose="020B0604020202020204" pitchFamily="34" charset="0"/>
              <a:buChar char="•"/>
            </a:pPr>
            <a:r>
              <a:rPr lang="en-US" sz="2200" dirty="0"/>
              <a:t> Hispanic patients without a social security are often reluctant to participate because they are afraid of being reported to the government because of the 1099 tax form. This is not a significant issue if patient stipend is under $600 and no 1099 is required</a:t>
            </a:r>
          </a:p>
          <a:p>
            <a:r>
              <a:rPr lang="en-US" sz="2200" dirty="0"/>
              <a:t> </a:t>
            </a:r>
          </a:p>
          <a:p>
            <a:pPr marL="285750" indent="-228600">
              <a:buFont typeface="Arial" panose="020B0604020202020204" pitchFamily="34" charset="0"/>
              <a:buChar char="•"/>
            </a:pPr>
            <a:r>
              <a:rPr lang="en-US" sz="2200" dirty="0"/>
              <a:t>You can do a lot of good, and it can increase significantly your practice income</a:t>
            </a:r>
          </a:p>
          <a:p>
            <a:pPr indent="-228600">
              <a:buFont typeface="Arial" panose="020B0604020202020204" pitchFamily="34" charset="0"/>
              <a:buChar char="•"/>
            </a:pPr>
            <a:endParaRPr lang="en-US" sz="1300" dirty="0"/>
          </a:p>
        </p:txBody>
      </p:sp>
    </p:spTree>
    <p:extLst>
      <p:ext uri="{BB962C8B-B14F-4D97-AF65-F5344CB8AC3E}">
        <p14:creationId xmlns:p14="http://schemas.microsoft.com/office/powerpoint/2010/main" val="197653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93003">
              <a:srgbClr val="547EC9">
                <a:lumMod val="87000"/>
                <a:lumOff val="13000"/>
              </a:srgbClr>
            </a:gs>
            <a:gs pos="60976">
              <a:srgbClr val="B8CAE8"/>
            </a:gs>
            <a:gs pos="92003">
              <a:schemeClr val="accent1"/>
            </a:gs>
            <a:gs pos="90004">
              <a:srgbClr val="B7C9E8"/>
            </a:gs>
            <a:gs pos="83000">
              <a:schemeClr val="accent1">
                <a:lumMod val="45000"/>
                <a:lumOff val="55000"/>
              </a:schemeClr>
            </a:gs>
            <a:gs pos="100000">
              <a:schemeClr val="accent1">
                <a:lumMod val="30000"/>
                <a:lumOff val="70000"/>
              </a:schemeClr>
            </a:gs>
          </a:gsLst>
          <a:lin ang="2400000" scaled="0"/>
          <a:tileRect/>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4586492-9730-6846-AB18-EC46AAA658B0}"/>
              </a:ext>
            </a:extLst>
          </p:cNvPr>
          <p:cNvPicPr>
            <a:picLocks noGrp="1" noChangeAspect="1"/>
          </p:cNvPicPr>
          <p:nvPr>
            <p:ph idx="1"/>
          </p:nvPr>
        </p:nvPicPr>
        <p:blipFill>
          <a:blip r:embed="rId2"/>
          <a:stretch>
            <a:fillRect/>
          </a:stretch>
        </p:blipFill>
        <p:spPr>
          <a:xfrm>
            <a:off x="551543" y="1313543"/>
            <a:ext cx="10904477" cy="5363028"/>
          </a:xfrm>
        </p:spPr>
      </p:pic>
      <p:sp>
        <p:nvSpPr>
          <p:cNvPr id="7" name="TextBox 6">
            <a:extLst>
              <a:ext uri="{FF2B5EF4-FFF2-40B4-BE49-F238E27FC236}">
                <a16:creationId xmlns:a16="http://schemas.microsoft.com/office/drawing/2014/main" id="{A6A82F96-C260-0C42-99CE-A624F4A9C322}"/>
              </a:ext>
            </a:extLst>
          </p:cNvPr>
          <p:cNvSpPr txBox="1"/>
          <p:nvPr/>
        </p:nvSpPr>
        <p:spPr>
          <a:xfrm>
            <a:off x="1" y="406400"/>
            <a:ext cx="120075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Team</a:t>
            </a:r>
          </a:p>
        </p:txBody>
      </p:sp>
    </p:spTree>
    <p:extLst>
      <p:ext uri="{BB962C8B-B14F-4D97-AF65-F5344CB8AC3E}">
        <p14:creationId xmlns:p14="http://schemas.microsoft.com/office/powerpoint/2010/main" val="2030263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prstGeom prst="rect">
            <a:avLst/>
          </a:prstGeom>
        </p:spPr>
        <p:txBody>
          <a:bodyPr spcFirstLastPara="1" vert="horz" wrap="square" lIns="121900" tIns="121900" rIns="121900" bIns="121900" rtlCol="0" anchor="b" anchorCtr="0">
            <a:normAutofit/>
          </a:bodyPr>
          <a:lstStyle/>
          <a:p>
            <a:pPr>
              <a:spcBef>
                <a:spcPts val="0"/>
              </a:spcBef>
            </a:pPr>
            <a:r>
              <a:rPr lang="en" dirty="0"/>
              <a:t>Drug Development </a:t>
            </a:r>
            <a:endParaRPr dirty="0"/>
          </a:p>
        </p:txBody>
      </p:sp>
      <p:sp>
        <p:nvSpPr>
          <p:cNvPr id="3" name="Subtitle 2"/>
          <p:cNvSpPr>
            <a:spLocks noGrp="1"/>
          </p:cNvSpPr>
          <p:nvPr>
            <p:ph type="subTitle" idx="1"/>
          </p:nvPr>
        </p:nvSpPr>
        <p:spPr/>
        <p:txBody>
          <a:bodyPr>
            <a:normAutofit lnSpcReduction="10000"/>
          </a:bodyPr>
          <a:lstStyle/>
          <a:p>
            <a:pPr>
              <a:spcBef>
                <a:spcPts val="1600"/>
              </a:spcBef>
            </a:pPr>
            <a:r>
              <a:rPr lang="en-US" dirty="0"/>
              <a:t>Edward Mena., MD FAASLD,MBA</a:t>
            </a:r>
          </a:p>
          <a:p>
            <a:pPr>
              <a:spcBef>
                <a:spcPts val="1600"/>
              </a:spcBef>
            </a:pPr>
            <a:r>
              <a:rPr lang="en-US" dirty="0"/>
              <a:t>CEO of California Liver Research Institute (CLRI)</a:t>
            </a:r>
          </a:p>
          <a:p>
            <a:pPr>
              <a:spcBef>
                <a:spcPts val="1600"/>
              </a:spcBef>
              <a:spcAft>
                <a:spcPts val="1600"/>
              </a:spcAft>
            </a:pPr>
            <a:r>
              <a:rPr lang="en-US" dirty="0"/>
              <a:t>Pasadena Liver Center (PLC)</a:t>
            </a:r>
          </a:p>
          <a:p>
            <a:endParaRPr lang="en-US" dirty="0"/>
          </a:p>
        </p:txBody>
      </p:sp>
      <p:pic>
        <p:nvPicPr>
          <p:cNvPr id="63" name="Google Shape;63;p13"/>
          <p:cNvPicPr preferRelativeResize="0"/>
          <p:nvPr/>
        </p:nvPicPr>
        <p:blipFill>
          <a:blip r:embed="rId3">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2845191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56BA25-696F-4064-BC70-909AA1F64F7C}"/>
              </a:ext>
            </a:extLst>
          </p:cNvPr>
          <p:cNvSpPr txBox="1"/>
          <p:nvPr/>
        </p:nvSpPr>
        <p:spPr>
          <a:xfrm>
            <a:off x="3907636" y="2187207"/>
            <a:ext cx="4376723" cy="2988382"/>
          </a:xfrm>
          <a:prstGeom prst="rect">
            <a:avLst/>
          </a:prstGeom>
          <a:noFill/>
        </p:spPr>
        <p:txBody>
          <a:bodyPr wrap="square" rtlCol="0">
            <a:spAutoFit/>
          </a:bodyPr>
          <a:lstStyle/>
          <a:p>
            <a:pPr defTabSz="623422"/>
            <a:r>
              <a:rPr lang="en-US" sz="1500" b="1" dirty="0">
                <a:latin typeface="Montserrat" panose="00000500000000000000" pitchFamily="2" charset="0"/>
              </a:rPr>
              <a:t>Hispanics are now the highest group in the US at risk for liver cancer. WHY?</a:t>
            </a:r>
          </a:p>
          <a:p>
            <a:pPr defTabSz="623422"/>
            <a:endParaRPr lang="en-US" sz="1500" dirty="0">
              <a:latin typeface="Montserrat" panose="00000500000000000000" pitchFamily="2" charset="0"/>
            </a:endParaRPr>
          </a:p>
          <a:p>
            <a:pPr defTabSz="623422"/>
            <a:r>
              <a:rPr lang="en-US" sz="1500" dirty="0">
                <a:latin typeface="Montserrat" panose="00000500000000000000" pitchFamily="2" charset="0"/>
              </a:rPr>
              <a:t>In Hispanics, liver cancer is </a:t>
            </a:r>
            <a:r>
              <a:rPr lang="en-US" sz="1500" b="1" dirty="0">
                <a:latin typeface="Montserrat" panose="00000500000000000000" pitchFamily="2" charset="0"/>
              </a:rPr>
              <a:t>2x as likely </a:t>
            </a:r>
            <a:r>
              <a:rPr lang="en-US" sz="1500" dirty="0">
                <a:latin typeface="Montserrat" panose="00000500000000000000" pitchFamily="2" charset="0"/>
              </a:rPr>
              <a:t>vs. non-Hispanic whites.</a:t>
            </a:r>
          </a:p>
          <a:p>
            <a:pPr defTabSz="623422"/>
            <a:endParaRPr lang="en-US" sz="1500" dirty="0">
              <a:latin typeface="Montserrat" panose="00000500000000000000" pitchFamily="2" charset="0"/>
            </a:endParaRPr>
          </a:p>
          <a:p>
            <a:pPr marL="233783" indent="-233783" algn="ctr" defTabSz="623422">
              <a:buFont typeface="Arial" panose="020B0604020202020204" pitchFamily="34" charset="0"/>
              <a:buChar char="•"/>
            </a:pPr>
            <a:r>
              <a:rPr lang="en-US" sz="1500" b="1" dirty="0">
                <a:solidFill>
                  <a:srgbClr val="054446"/>
                </a:solidFill>
                <a:latin typeface="Montserrat" panose="00000500000000000000" pitchFamily="2" charset="0"/>
              </a:rPr>
              <a:t>Nearly 50%</a:t>
            </a:r>
            <a:r>
              <a:rPr lang="en-US" sz="1500" dirty="0">
                <a:latin typeface="Montserrat" panose="00000500000000000000" pitchFamily="2" charset="0"/>
              </a:rPr>
              <a:t> of Hispanics live with </a:t>
            </a:r>
            <a:r>
              <a:rPr lang="en-US" sz="1500" b="1" dirty="0">
                <a:solidFill>
                  <a:srgbClr val="054446"/>
                </a:solidFill>
                <a:latin typeface="Montserrat" panose="00000500000000000000" pitchFamily="2" charset="0"/>
              </a:rPr>
              <a:t>Fatty liver disease —</a:t>
            </a:r>
            <a:r>
              <a:rPr lang="en-US" sz="1500" dirty="0">
                <a:latin typeface="Montserrat" panose="00000500000000000000" pitchFamily="2" charset="0"/>
              </a:rPr>
              <a:t>NAFLD— is caused by a combination of obesity, diabetes.</a:t>
            </a:r>
          </a:p>
          <a:p>
            <a:pPr marL="233783" indent="-233783" algn="ctr" defTabSz="623422">
              <a:buFont typeface="Arial" panose="020B0604020202020204" pitchFamily="34" charset="0"/>
              <a:buChar char="•"/>
            </a:pPr>
            <a:endParaRPr lang="en-US" sz="1500" dirty="0">
              <a:latin typeface="Montserrat" panose="00000500000000000000" pitchFamily="2" charset="0"/>
            </a:endParaRPr>
          </a:p>
          <a:p>
            <a:pPr marL="233783" indent="-233783" algn="ctr" defTabSz="623422">
              <a:buFont typeface="Arial" panose="020B0604020202020204" pitchFamily="34" charset="0"/>
              <a:buChar char="•"/>
            </a:pPr>
            <a:r>
              <a:rPr lang="en-US" sz="1500" dirty="0">
                <a:latin typeface="Montserrat" panose="00000500000000000000" pitchFamily="2" charset="0"/>
              </a:rPr>
              <a:t>Hispanics are </a:t>
            </a:r>
            <a:r>
              <a:rPr lang="en-US" sz="1500" b="1" dirty="0">
                <a:latin typeface="Montserrat" panose="00000500000000000000" pitchFamily="2" charset="0"/>
              </a:rPr>
              <a:t>2x as likely to develop type 2 diabetes </a:t>
            </a:r>
            <a:r>
              <a:rPr lang="en-US" sz="1500" dirty="0">
                <a:latin typeface="Montserrat" panose="00000500000000000000" pitchFamily="2" charset="0"/>
              </a:rPr>
              <a:t>vs. non-Hispanic whites. </a:t>
            </a:r>
            <a:endParaRPr lang="en-US" sz="1500" dirty="0">
              <a:solidFill>
                <a:prstClr val="black"/>
              </a:solidFill>
              <a:latin typeface="Calibri" panose="020F0502020204030204"/>
            </a:endParaRPr>
          </a:p>
          <a:p>
            <a:pPr algn="ctr" defTabSz="623422"/>
            <a:endParaRPr lang="en-US" sz="819"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23602156-FF16-418A-B588-97A554E6885C}"/>
              </a:ext>
            </a:extLst>
          </p:cNvPr>
          <p:cNvSpPr txBox="1"/>
          <p:nvPr/>
        </p:nvSpPr>
        <p:spPr>
          <a:xfrm>
            <a:off x="4397635" y="5801735"/>
            <a:ext cx="3886724" cy="553998"/>
          </a:xfrm>
          <a:prstGeom prst="rect">
            <a:avLst/>
          </a:prstGeom>
          <a:noFill/>
        </p:spPr>
        <p:txBody>
          <a:bodyPr wrap="square" rtlCol="0">
            <a:spAutoFit/>
          </a:bodyPr>
          <a:lstStyle/>
          <a:p>
            <a:pPr defTabSz="623422"/>
            <a:r>
              <a:rPr lang="en-US" sz="1500" b="1" dirty="0">
                <a:solidFill>
                  <a:srgbClr val="29792D"/>
                </a:solidFill>
                <a:latin typeface="Calibri" panose="020F0502020204030204"/>
              </a:rPr>
              <a:t>Sign up to learn more at a future, free online LIVE event delivered by a Physician Expert.</a:t>
            </a:r>
          </a:p>
        </p:txBody>
      </p:sp>
      <p:pic>
        <p:nvPicPr>
          <p:cNvPr id="7" name="Picture 6" descr="Qr code&#10;&#10;Description automatically generated">
            <a:extLst>
              <a:ext uri="{FF2B5EF4-FFF2-40B4-BE49-F238E27FC236}">
                <a16:creationId xmlns:a16="http://schemas.microsoft.com/office/drawing/2014/main" id="{F801DC83-BE08-46CD-8DC7-8559F67F35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9633" y="5360248"/>
            <a:ext cx="1084070" cy="1286133"/>
          </a:xfrm>
          <a:prstGeom prst="rect">
            <a:avLst/>
          </a:prstGeom>
        </p:spPr>
      </p:pic>
      <p:sp>
        <p:nvSpPr>
          <p:cNvPr id="25" name="Rectangle 24">
            <a:extLst>
              <a:ext uri="{FF2B5EF4-FFF2-40B4-BE49-F238E27FC236}">
                <a16:creationId xmlns:a16="http://schemas.microsoft.com/office/drawing/2014/main" id="{C11556A7-1EEF-4073-9D31-A868BCC2537F}"/>
              </a:ext>
            </a:extLst>
          </p:cNvPr>
          <p:cNvSpPr/>
          <p:nvPr/>
        </p:nvSpPr>
        <p:spPr>
          <a:xfrm>
            <a:off x="58058" y="1"/>
            <a:ext cx="12133943" cy="6858000"/>
          </a:xfrm>
          <a:prstGeom prst="rect">
            <a:avLst/>
          </a:prstGeom>
          <a:noFill/>
          <a:ln w="76200">
            <a:solidFill>
              <a:srgbClr val="297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3422"/>
            <a:endParaRPr lang="en-US" sz="2455" dirty="0">
              <a:solidFill>
                <a:prstClr val="white"/>
              </a:solidFill>
              <a:latin typeface="Calibri" panose="020F0502020204030204"/>
            </a:endParaRPr>
          </a:p>
        </p:txBody>
      </p:sp>
      <p:pic>
        <p:nvPicPr>
          <p:cNvPr id="1026" name="Picture 2" descr="The Hispanic Paradox: Why Are Some Ethnic Groups Living Longer than Others?  - I Spy Physiology Blog">
            <a:extLst>
              <a:ext uri="{FF2B5EF4-FFF2-40B4-BE49-F238E27FC236}">
                <a16:creationId xmlns:a16="http://schemas.microsoft.com/office/drawing/2014/main" id="{F9E2ADF2-118A-4208-B3D3-C589B4E3C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937" y="287952"/>
            <a:ext cx="2930788" cy="176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68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body" idx="1"/>
          </p:nvPr>
        </p:nvSpPr>
        <p:spPr>
          <a:xfrm>
            <a:off x="415600" y="1633633"/>
            <a:ext cx="11360800" cy="44720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dirty="0"/>
          </a:p>
        </p:txBody>
      </p:sp>
      <p:pic>
        <p:nvPicPr>
          <p:cNvPr id="120" name="Google Shape;120;p21"/>
          <p:cNvPicPr preferRelativeResize="0"/>
          <p:nvPr/>
        </p:nvPicPr>
        <p:blipFill>
          <a:blip r:embed="rId3">
            <a:alphaModFix/>
          </a:blip>
          <a:stretch>
            <a:fillRect/>
          </a:stretch>
        </p:blipFill>
        <p:spPr>
          <a:xfrm>
            <a:off x="0" y="1"/>
            <a:ext cx="12192000" cy="6251665"/>
          </a:xfrm>
          <a:prstGeom prst="rect">
            <a:avLst/>
          </a:prstGeom>
          <a:noFill/>
          <a:ln>
            <a:noFill/>
          </a:ln>
        </p:spPr>
      </p:pic>
    </p:spTree>
    <p:extLst>
      <p:ext uri="{BB962C8B-B14F-4D97-AF65-F5344CB8AC3E}">
        <p14:creationId xmlns:p14="http://schemas.microsoft.com/office/powerpoint/2010/main" val="1399000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15600" y="421233"/>
            <a:ext cx="11360800" cy="1108400"/>
          </a:xfrm>
          <a:prstGeom prst="rect">
            <a:avLst/>
          </a:prstGeom>
        </p:spPr>
        <p:txBody>
          <a:bodyPr spcFirstLastPara="1" vert="horz" wrap="square" lIns="121900" tIns="121900" rIns="121900" bIns="121900" rtlCol="0" anchor="b" anchorCtr="0">
            <a:normAutofit/>
          </a:bodyPr>
          <a:lstStyle/>
          <a:p>
            <a:pPr algn="ctr"/>
            <a:r>
              <a:rPr lang="en"/>
              <a:t>Phase 1 </a:t>
            </a:r>
            <a:endParaRPr dirty="0"/>
          </a:p>
        </p:txBody>
      </p:sp>
      <p:sp>
        <p:nvSpPr>
          <p:cNvPr id="85" name="Google Shape;85;p16"/>
          <p:cNvSpPr txBox="1">
            <a:spLocks noGrp="1"/>
          </p:cNvSpPr>
          <p:nvPr>
            <p:ph type="body" idx="1"/>
          </p:nvPr>
        </p:nvSpPr>
        <p:spPr>
          <a:xfrm>
            <a:off x="415600" y="1633633"/>
            <a:ext cx="11360800" cy="4472000"/>
          </a:xfrm>
          <a:prstGeom prst="rect">
            <a:avLst/>
          </a:prstGeom>
        </p:spPr>
        <p:txBody>
          <a:bodyPr spcFirstLastPara="1" vert="horz" wrap="square" lIns="121900" tIns="121900" rIns="121900" bIns="121900" rtlCol="0" anchor="t" anchorCtr="0">
            <a:normAutofit/>
          </a:bodyPr>
          <a:lstStyle/>
          <a:p>
            <a:r>
              <a:rPr lang="en" sz="1800">
                <a:solidFill>
                  <a:srgbClr val="1E1E23"/>
                </a:solidFill>
                <a:highlight>
                  <a:srgbClr val="FFFFFF"/>
                </a:highlight>
                <a:latin typeface="Arial"/>
                <a:ea typeface="Arial"/>
                <a:cs typeface="Arial"/>
                <a:sym typeface="Arial"/>
              </a:rPr>
              <a:t>Purpose: Safety and Dosage</a:t>
            </a:r>
            <a:endParaRPr sz="1800" dirty="0">
              <a:solidFill>
                <a:srgbClr val="1E1E23"/>
              </a:solidFill>
              <a:highlight>
                <a:srgbClr val="FFFFFF"/>
              </a:highlight>
              <a:latin typeface="Arial"/>
              <a:ea typeface="Arial"/>
              <a:cs typeface="Arial"/>
              <a:sym typeface="Arial"/>
            </a:endParaRPr>
          </a:p>
          <a:p>
            <a:pPr>
              <a:spcBef>
                <a:spcPts val="1333"/>
              </a:spcBef>
            </a:pPr>
            <a:r>
              <a:rPr lang="en" sz="1800">
                <a:solidFill>
                  <a:srgbClr val="1E1E23"/>
                </a:solidFill>
                <a:highlight>
                  <a:srgbClr val="FFFFFF"/>
                </a:highlight>
                <a:latin typeface="Arial"/>
                <a:ea typeface="Arial"/>
                <a:cs typeface="Arial"/>
                <a:sym typeface="Arial"/>
              </a:rPr>
              <a:t>Phase I studies are done to find the highest dose of the new treatment that can be given safely without causing severe side effects</a:t>
            </a:r>
            <a:endParaRPr sz="1800" dirty="0">
              <a:solidFill>
                <a:srgbClr val="1E1E23"/>
              </a:solidFill>
              <a:highlight>
                <a:srgbClr val="FFFFFF"/>
              </a:highlight>
              <a:latin typeface="Arial"/>
              <a:ea typeface="Arial"/>
              <a:cs typeface="Arial"/>
              <a:sym typeface="Arial"/>
            </a:endParaRPr>
          </a:p>
          <a:p>
            <a:pPr indent="-419090">
              <a:spcBef>
                <a:spcPts val="1333"/>
              </a:spcBef>
              <a:buClr>
                <a:srgbClr val="1E1E23"/>
              </a:buClr>
              <a:buSzPts val="1350"/>
              <a:buFont typeface="Arial"/>
              <a:buChar char="●"/>
            </a:pPr>
            <a:r>
              <a:rPr lang="en" sz="1800">
                <a:solidFill>
                  <a:srgbClr val="000000"/>
                </a:solidFill>
                <a:highlight>
                  <a:srgbClr val="FFFFFF"/>
                </a:highlight>
                <a:latin typeface="Arial"/>
                <a:ea typeface="Arial"/>
                <a:cs typeface="Arial"/>
                <a:sym typeface="Arial"/>
              </a:rPr>
              <a:t>The drug will be tested in a small group of 15 to 30 patients </a:t>
            </a:r>
            <a:r>
              <a:rPr lang="en" sz="1800">
                <a:solidFill>
                  <a:srgbClr val="333333"/>
                </a:solidFill>
                <a:highlight>
                  <a:srgbClr val="FFFFFF"/>
                </a:highlight>
                <a:latin typeface="Arial"/>
                <a:ea typeface="Arial"/>
                <a:cs typeface="Arial"/>
                <a:sym typeface="Arial"/>
              </a:rPr>
              <a:t>healthy volunteers or people with the disease/condition participate in Phase 1</a:t>
            </a:r>
            <a:endParaRPr sz="1800" dirty="0">
              <a:solidFill>
                <a:srgbClr val="000000"/>
              </a:solidFill>
              <a:highlight>
                <a:srgbClr val="FFFFFF"/>
              </a:highlight>
              <a:latin typeface="Arial"/>
              <a:ea typeface="Arial"/>
              <a:cs typeface="Arial"/>
              <a:sym typeface="Arial"/>
            </a:endParaRPr>
          </a:p>
          <a:p>
            <a:pPr indent="-419090">
              <a:spcBef>
                <a:spcPts val="1333"/>
              </a:spcBef>
              <a:buClr>
                <a:srgbClr val="1E1E23"/>
              </a:buClr>
              <a:buSzPts val="1350"/>
              <a:buFont typeface="Arial"/>
              <a:buChar char="●"/>
            </a:pPr>
            <a:r>
              <a:rPr lang="en" sz="1800">
                <a:solidFill>
                  <a:srgbClr val="1E1E23"/>
                </a:solidFill>
                <a:highlight>
                  <a:srgbClr val="FFFFFF"/>
                </a:highlight>
                <a:latin typeface="Arial"/>
                <a:ea typeface="Arial"/>
                <a:cs typeface="Arial"/>
                <a:sym typeface="Arial"/>
              </a:rPr>
              <a:t>looking at what the drug does to the body and what the body does with the drug</a:t>
            </a:r>
            <a:endParaRPr sz="1800" dirty="0">
              <a:solidFill>
                <a:srgbClr val="1E1E23"/>
              </a:solidFill>
              <a:highlight>
                <a:srgbClr val="FFFFFF"/>
              </a:highlight>
              <a:latin typeface="Arial"/>
              <a:ea typeface="Arial"/>
              <a:cs typeface="Arial"/>
              <a:sym typeface="Arial"/>
            </a:endParaRPr>
          </a:p>
          <a:p>
            <a:pPr indent="-419090">
              <a:spcBef>
                <a:spcPts val="1333"/>
              </a:spcBef>
              <a:buClr>
                <a:srgbClr val="1E1E23"/>
              </a:buClr>
              <a:buSzPts val="1350"/>
              <a:buFont typeface="Arial"/>
              <a:buChar char="●"/>
            </a:pPr>
            <a:r>
              <a:rPr lang="en" sz="1800">
                <a:solidFill>
                  <a:srgbClr val="1E1E23"/>
                </a:solidFill>
                <a:highlight>
                  <a:srgbClr val="FFFFFF"/>
                </a:highlight>
                <a:latin typeface="Arial"/>
                <a:ea typeface="Arial"/>
                <a:cs typeface="Arial"/>
                <a:sym typeface="Arial"/>
              </a:rPr>
              <a:t>Placebos (inactive treatments) are not used in phase I trials</a:t>
            </a:r>
            <a:endParaRPr sz="1800" dirty="0">
              <a:solidFill>
                <a:srgbClr val="1E1E23"/>
              </a:solidFill>
              <a:highlight>
                <a:srgbClr val="FFFFFF"/>
              </a:highlight>
              <a:latin typeface="Arial"/>
              <a:ea typeface="Arial"/>
              <a:cs typeface="Arial"/>
              <a:sym typeface="Arial"/>
            </a:endParaRPr>
          </a:p>
        </p:txBody>
      </p:sp>
      <p:pic>
        <p:nvPicPr>
          <p:cNvPr id="86" name="Google Shape;86;p16"/>
          <p:cNvPicPr preferRelativeResize="0"/>
          <p:nvPr/>
        </p:nvPicPr>
        <p:blipFill>
          <a:blip r:embed="rId3">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1729295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15600" y="421233"/>
            <a:ext cx="11360800" cy="1108400"/>
          </a:xfrm>
          <a:prstGeom prst="rect">
            <a:avLst/>
          </a:prstGeom>
        </p:spPr>
        <p:txBody>
          <a:bodyPr spcFirstLastPara="1" vert="horz" wrap="square" lIns="121900" tIns="121900" rIns="121900" bIns="121900" rtlCol="0" anchor="b" anchorCtr="0">
            <a:normAutofit/>
          </a:bodyPr>
          <a:lstStyle/>
          <a:p>
            <a:pPr algn="ctr"/>
            <a:r>
              <a:rPr lang="en"/>
              <a:t>Phase II</a:t>
            </a:r>
            <a:endParaRPr dirty="0"/>
          </a:p>
        </p:txBody>
      </p:sp>
      <p:sp>
        <p:nvSpPr>
          <p:cNvPr id="92" name="Google Shape;92;p17"/>
          <p:cNvSpPr txBox="1">
            <a:spLocks noGrp="1"/>
          </p:cNvSpPr>
          <p:nvPr>
            <p:ph type="body" idx="1"/>
          </p:nvPr>
        </p:nvSpPr>
        <p:spPr>
          <a:xfrm>
            <a:off x="415600" y="1633633"/>
            <a:ext cx="11360800" cy="4472000"/>
          </a:xfrm>
          <a:prstGeom prst="rect">
            <a:avLst/>
          </a:prstGeom>
        </p:spPr>
        <p:txBody>
          <a:bodyPr spcFirstLastPara="1" vert="horz" wrap="square" lIns="121900" tIns="121900" rIns="121900" bIns="121900" rtlCol="0" anchor="t" anchorCtr="0">
            <a:normAutofit/>
          </a:bodyPr>
          <a:lstStyle/>
          <a:p>
            <a:pPr indent="-419090">
              <a:buClr>
                <a:srgbClr val="000000"/>
              </a:buClr>
              <a:buSzPts val="1350"/>
            </a:pPr>
            <a:r>
              <a:rPr lang="en" sz="1800">
                <a:solidFill>
                  <a:srgbClr val="000000"/>
                </a:solidFill>
                <a:highlight>
                  <a:srgbClr val="FFFFFF"/>
                </a:highlight>
                <a:latin typeface="Arial"/>
                <a:ea typeface="Arial"/>
                <a:cs typeface="Arial"/>
                <a:sym typeface="Arial"/>
              </a:rPr>
              <a:t>Purpose: Efficacy and Side effects </a:t>
            </a:r>
            <a:endParaRPr sz="1800" dirty="0">
              <a:solidFill>
                <a:srgbClr val="000000"/>
              </a:solidFill>
              <a:highlight>
                <a:srgbClr val="FFFFFF"/>
              </a:highlight>
              <a:latin typeface="Arial"/>
              <a:ea typeface="Arial"/>
              <a:cs typeface="Arial"/>
              <a:sym typeface="Arial"/>
            </a:endParaRPr>
          </a:p>
          <a:p>
            <a:pPr indent="-419090">
              <a:spcBef>
                <a:spcPts val="1333"/>
              </a:spcBef>
              <a:buClr>
                <a:srgbClr val="000000"/>
              </a:buClr>
              <a:buSzPts val="1350"/>
              <a:buFont typeface="Arial"/>
              <a:buChar char="●"/>
            </a:pPr>
            <a:r>
              <a:rPr lang="en" sz="1800">
                <a:solidFill>
                  <a:srgbClr val="000000"/>
                </a:solidFill>
                <a:highlight>
                  <a:srgbClr val="FFFFFF"/>
                </a:highlight>
                <a:latin typeface="Arial"/>
                <a:ea typeface="Arial"/>
                <a:cs typeface="Arial"/>
                <a:sym typeface="Arial"/>
              </a:rPr>
              <a:t>researchers administer the drug to a large group of patients with the disease or condition for which the drug is being developed</a:t>
            </a:r>
            <a:endParaRPr sz="1800" dirty="0">
              <a:solidFill>
                <a:srgbClr val="000000"/>
              </a:solidFill>
              <a:highlight>
                <a:srgbClr val="FFFFFF"/>
              </a:highlight>
              <a:latin typeface="Arial"/>
              <a:ea typeface="Arial"/>
              <a:cs typeface="Arial"/>
              <a:sym typeface="Arial"/>
            </a:endParaRPr>
          </a:p>
          <a:p>
            <a:pPr indent="-419090">
              <a:spcBef>
                <a:spcPts val="1333"/>
              </a:spcBef>
              <a:buClr>
                <a:srgbClr val="000000"/>
              </a:buClr>
              <a:buSzPts val="1350"/>
              <a:buFont typeface="Arial"/>
              <a:buChar char="●"/>
            </a:pPr>
            <a:r>
              <a:rPr lang="en" sz="1800">
                <a:solidFill>
                  <a:srgbClr val="000000"/>
                </a:solidFill>
                <a:highlight>
                  <a:srgbClr val="FFFFFF"/>
                </a:highlight>
                <a:latin typeface="Arial"/>
                <a:ea typeface="Arial"/>
                <a:cs typeface="Arial"/>
                <a:sym typeface="Arial"/>
              </a:rPr>
              <a:t> researchers answer research questions related to</a:t>
            </a:r>
            <a:endParaRPr sz="1800" dirty="0">
              <a:solidFill>
                <a:srgbClr val="000000"/>
              </a:solidFill>
              <a:highlight>
                <a:srgbClr val="FFFFFF"/>
              </a:highlight>
              <a:latin typeface="Arial"/>
              <a:ea typeface="Arial"/>
              <a:cs typeface="Arial"/>
              <a:sym typeface="Arial"/>
            </a:endParaRPr>
          </a:p>
          <a:p>
            <a:pPr lvl="1" indent="-419090">
              <a:buClr>
                <a:srgbClr val="000000"/>
              </a:buClr>
              <a:buSzPts val="1350"/>
              <a:buFont typeface="Arial"/>
              <a:buChar char="○"/>
            </a:pPr>
            <a:r>
              <a:rPr lang="en" sz="1800">
                <a:solidFill>
                  <a:srgbClr val="000000"/>
                </a:solidFill>
                <a:highlight>
                  <a:srgbClr val="FFFFFF"/>
                </a:highlight>
                <a:latin typeface="Arial"/>
                <a:ea typeface="Arial"/>
                <a:cs typeface="Arial"/>
                <a:sym typeface="Arial"/>
              </a:rPr>
              <a:t> how it works in the body</a:t>
            </a:r>
            <a:endParaRPr sz="1800" dirty="0">
              <a:solidFill>
                <a:srgbClr val="000000"/>
              </a:solidFill>
              <a:highlight>
                <a:srgbClr val="FFFFFF"/>
              </a:highlight>
              <a:latin typeface="Arial"/>
              <a:ea typeface="Arial"/>
              <a:cs typeface="Arial"/>
              <a:sym typeface="Arial"/>
            </a:endParaRPr>
          </a:p>
          <a:p>
            <a:pPr lvl="1" indent="-419090">
              <a:buClr>
                <a:srgbClr val="000000"/>
              </a:buClr>
              <a:buSzPts val="1350"/>
              <a:buFont typeface="Arial"/>
              <a:buChar char="○"/>
            </a:pPr>
            <a:r>
              <a:rPr lang="en" sz="1800">
                <a:solidFill>
                  <a:srgbClr val="000000"/>
                </a:solidFill>
                <a:highlight>
                  <a:srgbClr val="FFFFFF"/>
                </a:highlight>
                <a:latin typeface="Arial"/>
                <a:ea typeface="Arial"/>
                <a:cs typeface="Arial"/>
                <a:sym typeface="Arial"/>
              </a:rPr>
              <a:t>the side effects associated with increased dosage</a:t>
            </a:r>
            <a:endParaRPr sz="1800" dirty="0">
              <a:solidFill>
                <a:srgbClr val="000000"/>
              </a:solidFill>
              <a:highlight>
                <a:srgbClr val="FFFFFF"/>
              </a:highlight>
              <a:latin typeface="Arial"/>
              <a:ea typeface="Arial"/>
              <a:cs typeface="Arial"/>
              <a:sym typeface="Arial"/>
            </a:endParaRPr>
          </a:p>
          <a:p>
            <a:pPr lvl="1" indent="-419090">
              <a:buClr>
                <a:srgbClr val="000000"/>
              </a:buClr>
              <a:buSzPts val="1350"/>
              <a:buFont typeface="Arial"/>
              <a:buChar char="○"/>
            </a:pPr>
            <a:r>
              <a:rPr lang="en" sz="1800">
                <a:solidFill>
                  <a:srgbClr val="000000"/>
                </a:solidFill>
                <a:highlight>
                  <a:srgbClr val="FFFFFF"/>
                </a:highlight>
                <a:latin typeface="Arial"/>
                <a:ea typeface="Arial"/>
                <a:cs typeface="Arial"/>
                <a:sym typeface="Arial"/>
              </a:rPr>
              <a:t> early information about how effective it is to determine how best to administer the drug to limit risks and maximize possible benefits</a:t>
            </a:r>
            <a:endParaRPr sz="1800" dirty="0">
              <a:solidFill>
                <a:srgbClr val="000000"/>
              </a:solidFill>
              <a:highlight>
                <a:srgbClr val="FFFFFF"/>
              </a:highlight>
              <a:latin typeface="Arial"/>
              <a:ea typeface="Arial"/>
              <a:cs typeface="Arial"/>
              <a:sym typeface="Arial"/>
            </a:endParaRPr>
          </a:p>
          <a:p>
            <a:pPr indent="-419090">
              <a:spcBef>
                <a:spcPts val="1333"/>
              </a:spcBef>
              <a:buClr>
                <a:srgbClr val="000000"/>
              </a:buClr>
              <a:buSzPts val="1350"/>
              <a:buFont typeface="Arial"/>
              <a:buChar char="●"/>
            </a:pPr>
            <a:r>
              <a:rPr lang="en" sz="1800">
                <a:solidFill>
                  <a:srgbClr val="333333"/>
                </a:solidFill>
                <a:highlight>
                  <a:srgbClr val="FFFFFF"/>
                </a:highlight>
                <a:latin typeface="Arial"/>
                <a:ea typeface="Arial"/>
                <a:cs typeface="Arial"/>
                <a:sym typeface="Arial"/>
              </a:rPr>
              <a:t>Phase 2a is focused specifically on dosing requirements</a:t>
            </a:r>
            <a:endParaRPr sz="1800" dirty="0">
              <a:solidFill>
                <a:srgbClr val="333333"/>
              </a:solidFill>
              <a:highlight>
                <a:srgbClr val="FFFFFF"/>
              </a:highlight>
              <a:latin typeface="Arial"/>
              <a:ea typeface="Arial"/>
              <a:cs typeface="Arial"/>
              <a:sym typeface="Arial"/>
            </a:endParaRPr>
          </a:p>
          <a:p>
            <a:pPr indent="-419090">
              <a:buClr>
                <a:srgbClr val="333333"/>
              </a:buClr>
              <a:buSzPts val="1350"/>
              <a:buFont typeface="Arial"/>
              <a:buChar char="●"/>
            </a:pPr>
            <a:r>
              <a:rPr lang="en" sz="1800">
                <a:solidFill>
                  <a:srgbClr val="333333"/>
                </a:solidFill>
                <a:highlight>
                  <a:srgbClr val="FFFFFF"/>
                </a:highlight>
                <a:latin typeface="Arial"/>
                <a:ea typeface="Arial"/>
                <a:cs typeface="Arial"/>
                <a:sym typeface="Arial"/>
              </a:rPr>
              <a:t>Phase 2b trials are designed specifically to rigorously test </a:t>
            </a:r>
            <a:r>
              <a:rPr lang="en" sz="1800">
                <a:solidFill>
                  <a:srgbClr val="5F5F5F"/>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 val="tx"/>
                    </a:ext>
                  </a:extLst>
                </a:hlinkClick>
              </a:rPr>
              <a:t>the efficacy of</a:t>
            </a:r>
            <a:r>
              <a:rPr lang="en" sz="1800">
                <a:solidFill>
                  <a:srgbClr val="333333"/>
                </a:solidFill>
                <a:highlight>
                  <a:srgbClr val="FFFFFF"/>
                </a:highlight>
                <a:latin typeface="Arial"/>
                <a:ea typeface="Arial"/>
                <a:cs typeface="Arial"/>
                <a:sym typeface="Arial"/>
              </a:rPr>
              <a:t> the drug in terms of how successful it is in treating, preventing or diagnosing a disease</a:t>
            </a:r>
            <a:endParaRPr sz="1800" dirty="0">
              <a:solidFill>
                <a:srgbClr val="333333"/>
              </a:solidFill>
              <a:highlight>
                <a:srgbClr val="FFFFFF"/>
              </a:highlight>
              <a:latin typeface="Arial"/>
              <a:ea typeface="Arial"/>
              <a:cs typeface="Arial"/>
              <a:sym typeface="Arial"/>
            </a:endParaRPr>
          </a:p>
        </p:txBody>
      </p:sp>
      <p:pic>
        <p:nvPicPr>
          <p:cNvPr id="93" name="Google Shape;93;p17"/>
          <p:cNvPicPr preferRelativeResize="0"/>
          <p:nvPr/>
        </p:nvPicPr>
        <p:blipFill>
          <a:blip r:embed="rId4">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631011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52" y="170349"/>
            <a:ext cx="7498080" cy="857251"/>
          </a:xfrm>
        </p:spPr>
        <p:txBody>
          <a:bodyPr>
            <a:noAutofit/>
          </a:bodyPr>
          <a:lstStyle/>
          <a:p>
            <a:r>
              <a:rPr lang="en-US" sz="6600" dirty="0"/>
              <a:t>Welcome</a:t>
            </a:r>
          </a:p>
        </p:txBody>
      </p:sp>
      <p:sp>
        <p:nvSpPr>
          <p:cNvPr id="3" name="Content Placeholder 2"/>
          <p:cNvSpPr>
            <a:spLocks noGrp="1"/>
          </p:cNvSpPr>
          <p:nvPr>
            <p:ph idx="1"/>
          </p:nvPr>
        </p:nvSpPr>
        <p:spPr>
          <a:xfrm>
            <a:off x="1846271" y="1190787"/>
            <a:ext cx="7498080" cy="4000500"/>
          </a:xfrm>
        </p:spPr>
        <p:txBody>
          <a:bodyPr>
            <a:noAutofit/>
          </a:bodyPr>
          <a:lstStyle/>
          <a:p>
            <a:pPr marL="745225" indent="0">
              <a:spcBef>
                <a:spcPts val="0"/>
              </a:spcBef>
              <a:buNone/>
            </a:pPr>
            <a:r>
              <a:rPr lang="en-US" sz="2800" b="1" dirty="0">
                <a:ea typeface="Calibri" panose="020F0502020204030204" pitchFamily="34" charset="0"/>
                <a:cs typeface="Times New Roman" panose="02020603050405020304" pitchFamily="18" charset="0"/>
              </a:rPr>
              <a:t>Elena Rios, MD, MSPH, MACP</a:t>
            </a:r>
          </a:p>
          <a:p>
            <a:pPr marL="745225" indent="0">
              <a:spcBef>
                <a:spcPts val="0"/>
              </a:spcBef>
              <a:buNone/>
            </a:pPr>
            <a:r>
              <a:rPr lang="en-US" sz="2800" i="1" dirty="0" smtClean="0">
                <a:ea typeface="Calibri" panose="020F0502020204030204" pitchFamily="34" charset="0"/>
                <a:cs typeface="Times New Roman" panose="02020603050405020304" pitchFamily="18" charset="0"/>
              </a:rPr>
              <a:t>President</a:t>
            </a:r>
            <a:endParaRPr lang="en-US" sz="2800" i="1" dirty="0">
              <a:ea typeface="Calibri" panose="020F0502020204030204" pitchFamily="34" charset="0"/>
              <a:cs typeface="Times New Roman" panose="02020603050405020304" pitchFamily="18" charset="0"/>
            </a:endParaRPr>
          </a:p>
          <a:p>
            <a:pPr marL="745225" indent="0">
              <a:spcBef>
                <a:spcPts val="0"/>
              </a:spcBef>
              <a:buNone/>
            </a:pPr>
            <a:r>
              <a:rPr lang="en-US" sz="2800" i="1" dirty="0">
                <a:ea typeface="Calibri" panose="020F0502020204030204" pitchFamily="34" charset="0"/>
                <a:cs typeface="Times New Roman" panose="02020603050405020304" pitchFamily="18" charset="0"/>
              </a:rPr>
              <a:t>National Hispanic </a:t>
            </a:r>
            <a:r>
              <a:rPr lang="en-US" sz="2800" i="1" dirty="0" smtClean="0">
                <a:ea typeface="Calibri" panose="020F0502020204030204" pitchFamily="34" charset="0"/>
                <a:cs typeface="Times New Roman" panose="02020603050405020304" pitchFamily="18" charset="0"/>
              </a:rPr>
              <a:t>Health Foundation</a:t>
            </a:r>
            <a:r>
              <a:rPr lang="en-US" sz="2400" i="1" dirty="0">
                <a:ea typeface="Calibri" panose="020F0502020204030204" pitchFamily="34" charset="0"/>
                <a:cs typeface="Times New Roman" panose="02020603050405020304" pitchFamily="18" charset="0"/>
              </a:rPr>
              <a:t/>
            </a:r>
            <a:br>
              <a:rPr lang="en-US" sz="2400" i="1" dirty="0">
                <a:ea typeface="Calibri" panose="020F0502020204030204" pitchFamily="34" charset="0"/>
                <a:cs typeface="Times New Roman" panose="02020603050405020304" pitchFamily="18" charset="0"/>
              </a:rPr>
            </a:br>
            <a:endParaRPr lang="en-US" sz="2400" i="1" dirty="0">
              <a:ea typeface="Calibri" panose="020F0502020204030204" pitchFamily="34" charset="0"/>
              <a:cs typeface="Times New Roman" panose="02020603050405020304" pitchFamily="18" charset="0"/>
            </a:endParaRPr>
          </a:p>
          <a:p>
            <a:pPr marL="82285" indent="0">
              <a:buNone/>
            </a:pPr>
            <a:r>
              <a:rPr lang="en-US" sz="2400" u="sng" dirty="0"/>
              <a:t>Housekeeping </a:t>
            </a:r>
            <a:endParaRPr lang="en-US" sz="1851" dirty="0"/>
          </a:p>
          <a:p>
            <a:pPr lvl="1"/>
            <a:r>
              <a:rPr lang="en-US" sz="1851" dirty="0"/>
              <a:t>All participant microphones will be muted, but please feel free to use the raised hand feature to be unmuted to ask a question or type your question into the Q &amp; A box for the panelists to address during our Q &amp; A session at the end.</a:t>
            </a:r>
          </a:p>
          <a:p>
            <a:pPr lvl="1"/>
            <a:r>
              <a:rPr lang="en-US" sz="1851" dirty="0"/>
              <a:t>The recording will be housed on </a:t>
            </a:r>
            <a:r>
              <a:rPr lang="en-US" sz="1851" dirty="0" smtClean="0"/>
              <a:t>NHMAFoundation.org </a:t>
            </a:r>
            <a:r>
              <a:rPr lang="en-US" sz="1851" dirty="0"/>
              <a:t>and our YouTube channel. </a:t>
            </a:r>
          </a:p>
          <a:p>
            <a:pPr lvl="1"/>
            <a:r>
              <a:rPr lang="en-US" sz="1851" dirty="0" smtClean="0"/>
              <a:t>Post-Webinar questionnaire will be sent to all attendees</a:t>
            </a:r>
          </a:p>
          <a:p>
            <a:pPr lvl="1"/>
            <a:r>
              <a:rPr lang="en-US" sz="1851" dirty="0" smtClean="0"/>
              <a:t>The </a:t>
            </a:r>
            <a:r>
              <a:rPr lang="en-US" sz="1851" dirty="0"/>
              <a:t>recording and slides will be sent out one week after the event.</a:t>
            </a:r>
          </a:p>
        </p:txBody>
      </p:sp>
      <p:sp>
        <p:nvSpPr>
          <p:cNvPr id="5" name="Slide Number Placeholder 4"/>
          <p:cNvSpPr>
            <a:spLocks noGrp="1"/>
          </p:cNvSpPr>
          <p:nvPr>
            <p:ph type="sldNum" sz="quarter" idx="12"/>
          </p:nvPr>
        </p:nvSpPr>
        <p:spPr/>
        <p:txBody>
          <a:bodyPr/>
          <a:lstStyle/>
          <a:p>
            <a:pPr defTabSz="457167">
              <a:buClr>
                <a:srgbClr val="000000"/>
              </a:buClr>
              <a:defRPr/>
            </a:pPr>
            <a:fld id="{7FE0505B-37A8-D24C-BEF3-C2D216B51C70}" type="slidenum">
              <a:rPr lang="en-US" kern="0">
                <a:solidFill>
                  <a:srgbClr val="C6E7FC">
                    <a:shade val="50000"/>
                    <a:satMod val="200000"/>
                  </a:srgbClr>
                </a:solidFill>
                <a:latin typeface="Gill Sans MT"/>
                <a:cs typeface="Arial"/>
                <a:sym typeface="Arial"/>
              </a:rPr>
              <a:pPr defTabSz="457167">
                <a:buClr>
                  <a:srgbClr val="000000"/>
                </a:buClr>
                <a:defRPr/>
              </a:pPr>
              <a:t>2</a:t>
            </a:fld>
            <a:endParaRPr lang="en-US" kern="0" dirty="0">
              <a:solidFill>
                <a:srgbClr val="C6E7FC">
                  <a:shade val="50000"/>
                  <a:satMod val="200000"/>
                </a:srgbClr>
              </a:solidFill>
              <a:latin typeface="Gill Sans MT"/>
              <a:cs typeface="Arial"/>
              <a:sym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582" y="142646"/>
            <a:ext cx="2239616" cy="1048141"/>
          </a:xfrm>
          <a:prstGeom prst="rect">
            <a:avLst/>
          </a:prstGeom>
        </p:spPr>
      </p:pic>
    </p:spTree>
    <p:extLst>
      <p:ext uri="{BB962C8B-B14F-4D97-AF65-F5344CB8AC3E}">
        <p14:creationId xmlns:p14="http://schemas.microsoft.com/office/powerpoint/2010/main" val="402387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15600" y="421233"/>
            <a:ext cx="11360800" cy="1108400"/>
          </a:xfrm>
          <a:prstGeom prst="rect">
            <a:avLst/>
          </a:prstGeom>
        </p:spPr>
        <p:txBody>
          <a:bodyPr spcFirstLastPara="1" vert="horz" wrap="square" lIns="121900" tIns="121900" rIns="121900" bIns="121900" rtlCol="0" anchor="b" anchorCtr="0">
            <a:normAutofit/>
          </a:bodyPr>
          <a:lstStyle/>
          <a:p>
            <a:pPr algn="ctr"/>
            <a:r>
              <a:rPr lang="en"/>
              <a:t>Phase III</a:t>
            </a:r>
            <a:endParaRPr dirty="0"/>
          </a:p>
        </p:txBody>
      </p:sp>
      <p:sp>
        <p:nvSpPr>
          <p:cNvPr id="99" name="Google Shape;99;p18"/>
          <p:cNvSpPr txBox="1">
            <a:spLocks noGrp="1"/>
          </p:cNvSpPr>
          <p:nvPr>
            <p:ph type="body" idx="1"/>
          </p:nvPr>
        </p:nvSpPr>
        <p:spPr>
          <a:xfrm>
            <a:off x="415600" y="1633633"/>
            <a:ext cx="11360800" cy="4472000"/>
          </a:xfrm>
          <a:prstGeom prst="rect">
            <a:avLst/>
          </a:prstGeom>
        </p:spPr>
        <p:txBody>
          <a:bodyPr spcFirstLastPara="1" vert="horz" wrap="square" lIns="121900" tIns="121900" rIns="121900" bIns="121900" rtlCol="0" anchor="t" anchorCtr="0">
            <a:normAutofit lnSpcReduction="10000"/>
          </a:bodyPr>
          <a:lstStyle/>
          <a:p>
            <a:pPr indent="-403214">
              <a:buClr>
                <a:srgbClr val="000000"/>
              </a:buClr>
              <a:buSzPct val="100000"/>
              <a:buFont typeface="Arial"/>
              <a:buChar char="●"/>
            </a:pPr>
            <a:r>
              <a:rPr lang="en" sz="2000">
                <a:solidFill>
                  <a:srgbClr val="000000"/>
                </a:solidFill>
                <a:latin typeface="Arial"/>
                <a:ea typeface="Arial"/>
                <a:cs typeface="Arial"/>
                <a:sym typeface="Arial"/>
              </a:rPr>
              <a:t>Purpose: Efficacy and Monitoring of Adverse Reactions</a:t>
            </a:r>
            <a:endParaRPr sz="2000" dirty="0">
              <a:solidFill>
                <a:srgbClr val="000000"/>
              </a:solidFill>
              <a:latin typeface="Arial"/>
              <a:ea typeface="Arial"/>
              <a:cs typeface="Arial"/>
              <a:sym typeface="Arial"/>
            </a:endParaRPr>
          </a:p>
          <a:p>
            <a:pPr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design Phase 3 studies to demonstrate whether or not a product offers a treatment benefit to a specific population</a:t>
            </a:r>
            <a:endParaRPr sz="2000" dirty="0">
              <a:solidFill>
                <a:srgbClr val="000000"/>
              </a:solidFill>
              <a:highlight>
                <a:srgbClr val="FFFFFF"/>
              </a:highlight>
              <a:latin typeface="Arial"/>
              <a:ea typeface="Arial"/>
              <a:cs typeface="Arial"/>
              <a:sym typeface="Arial"/>
            </a:endParaRPr>
          </a:p>
          <a:p>
            <a:pPr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 known as pivotal studies, involve 300 to 3,000 participants</a:t>
            </a:r>
            <a:endParaRPr sz="2000" dirty="0">
              <a:solidFill>
                <a:srgbClr val="000000"/>
              </a:solidFill>
              <a:highlight>
                <a:srgbClr val="FFFFFF"/>
              </a:highlight>
              <a:latin typeface="Arial"/>
              <a:ea typeface="Arial"/>
              <a:cs typeface="Arial"/>
              <a:sym typeface="Arial"/>
            </a:endParaRPr>
          </a:p>
          <a:p>
            <a:pPr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Often, these trials are randomized</a:t>
            </a:r>
            <a:endParaRPr sz="2000" dirty="0">
              <a:solidFill>
                <a:srgbClr val="000000"/>
              </a:solidFill>
              <a:highlight>
                <a:srgbClr val="FFFFFF"/>
              </a:highlight>
              <a:latin typeface="Arial"/>
              <a:ea typeface="Arial"/>
              <a:cs typeface="Arial"/>
              <a:sym typeface="Arial"/>
            </a:endParaRPr>
          </a:p>
          <a:p>
            <a:pPr lvl="1"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means that patients are put into a treatment group, called trial arms, by chance. Randomization is needed to make sure that the people in all trial arms are alike</a:t>
            </a:r>
            <a:endParaRPr sz="2000" dirty="0">
              <a:solidFill>
                <a:srgbClr val="000000"/>
              </a:solidFill>
              <a:highlight>
                <a:srgbClr val="FFFFFF"/>
              </a:highlight>
              <a:latin typeface="Arial"/>
              <a:ea typeface="Arial"/>
              <a:cs typeface="Arial"/>
              <a:sym typeface="Arial"/>
            </a:endParaRPr>
          </a:p>
          <a:p>
            <a:pPr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Phase 3a</a:t>
            </a:r>
            <a:endParaRPr sz="2000" dirty="0">
              <a:solidFill>
                <a:srgbClr val="000000"/>
              </a:solidFill>
              <a:highlight>
                <a:srgbClr val="FFFFFF"/>
              </a:highlight>
              <a:latin typeface="Arial"/>
              <a:ea typeface="Arial"/>
              <a:cs typeface="Arial"/>
              <a:sym typeface="Arial"/>
            </a:endParaRPr>
          </a:p>
          <a:p>
            <a:pPr lvl="1"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To get sufficient and significant data</a:t>
            </a:r>
            <a:endParaRPr sz="2000" dirty="0">
              <a:solidFill>
                <a:srgbClr val="000000"/>
              </a:solidFill>
              <a:highlight>
                <a:srgbClr val="FFFFFF"/>
              </a:highlight>
              <a:latin typeface="Arial"/>
              <a:ea typeface="Arial"/>
              <a:cs typeface="Arial"/>
              <a:sym typeface="Arial"/>
            </a:endParaRPr>
          </a:p>
          <a:p>
            <a:pPr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Phase 3b</a:t>
            </a:r>
            <a:endParaRPr sz="2000" dirty="0">
              <a:solidFill>
                <a:srgbClr val="000000"/>
              </a:solidFill>
              <a:highlight>
                <a:srgbClr val="FFFFFF"/>
              </a:highlight>
              <a:latin typeface="Arial"/>
              <a:ea typeface="Arial"/>
              <a:cs typeface="Arial"/>
              <a:sym typeface="Arial"/>
            </a:endParaRPr>
          </a:p>
          <a:p>
            <a:pPr lvl="1" indent="-403214">
              <a:spcBef>
                <a:spcPts val="1333"/>
              </a:spcBef>
              <a:buClr>
                <a:srgbClr val="000000"/>
              </a:buClr>
              <a:buSzPct val="100000"/>
              <a:buFont typeface="Arial"/>
              <a:buChar char="○"/>
            </a:pPr>
            <a:r>
              <a:rPr lang="en" sz="2000">
                <a:solidFill>
                  <a:srgbClr val="000000"/>
                </a:solidFill>
                <a:highlight>
                  <a:srgbClr val="FFFFFF"/>
                </a:highlight>
                <a:latin typeface="Arial"/>
                <a:ea typeface="Arial"/>
                <a:cs typeface="Arial"/>
                <a:sym typeface="Arial"/>
              </a:rPr>
              <a:t>Allows patients to continue the treatment </a:t>
            </a:r>
            <a:endParaRPr sz="2000" dirty="0">
              <a:solidFill>
                <a:srgbClr val="000000"/>
              </a:solidFill>
              <a:highlight>
                <a:srgbClr val="FFFFFF"/>
              </a:highlight>
              <a:latin typeface="Arial"/>
              <a:ea typeface="Arial"/>
              <a:cs typeface="Arial"/>
              <a:sym typeface="Arial"/>
            </a:endParaRPr>
          </a:p>
          <a:p>
            <a:pPr indent="0">
              <a:spcBef>
                <a:spcPts val="1333"/>
              </a:spcBef>
              <a:spcAft>
                <a:spcPts val="1600"/>
              </a:spcAft>
              <a:buNone/>
            </a:pPr>
            <a:endParaRPr sz="1800" dirty="0">
              <a:solidFill>
                <a:srgbClr val="000000"/>
              </a:solidFill>
              <a:highlight>
                <a:srgbClr val="FFFFFF"/>
              </a:highlight>
              <a:latin typeface="Georgia"/>
              <a:ea typeface="Georgia"/>
              <a:cs typeface="Georgia"/>
              <a:sym typeface="Georgia"/>
            </a:endParaRPr>
          </a:p>
        </p:txBody>
      </p:sp>
      <p:pic>
        <p:nvPicPr>
          <p:cNvPr id="100" name="Google Shape;100;p18"/>
          <p:cNvPicPr preferRelativeResize="0"/>
          <p:nvPr/>
        </p:nvPicPr>
        <p:blipFill>
          <a:blip r:embed="rId3">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2793061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15600" y="421233"/>
            <a:ext cx="11360800" cy="1108400"/>
          </a:xfrm>
          <a:prstGeom prst="rect">
            <a:avLst/>
          </a:prstGeom>
        </p:spPr>
        <p:txBody>
          <a:bodyPr spcFirstLastPara="1" vert="horz" wrap="square" lIns="121900" tIns="121900" rIns="121900" bIns="121900" rtlCol="0" anchor="b" anchorCtr="0">
            <a:normAutofit/>
          </a:bodyPr>
          <a:lstStyle/>
          <a:p>
            <a:pPr algn="ctr"/>
            <a:r>
              <a:rPr lang="en"/>
              <a:t>FDA Approval </a:t>
            </a:r>
            <a:endParaRPr dirty="0"/>
          </a:p>
        </p:txBody>
      </p:sp>
      <p:sp>
        <p:nvSpPr>
          <p:cNvPr id="106" name="Google Shape;106;p19"/>
          <p:cNvSpPr txBox="1">
            <a:spLocks noGrp="1"/>
          </p:cNvSpPr>
          <p:nvPr>
            <p:ph type="body" idx="1"/>
          </p:nvPr>
        </p:nvSpPr>
        <p:spPr>
          <a:xfrm>
            <a:off x="415600" y="1633633"/>
            <a:ext cx="11360800" cy="4472000"/>
          </a:xfrm>
          <a:prstGeom prst="rect">
            <a:avLst/>
          </a:prstGeom>
        </p:spPr>
        <p:txBody>
          <a:bodyPr spcFirstLastPara="1" vert="horz" wrap="square" lIns="121900" tIns="121900" rIns="121900" bIns="121900" rtlCol="0" anchor="t" anchorCtr="0">
            <a:normAutofit/>
          </a:bodyPr>
          <a:lstStyle/>
          <a:p>
            <a:r>
              <a:rPr lang="en" sz="1800" dirty="0">
                <a:solidFill>
                  <a:srgbClr val="1E1E23"/>
                </a:solidFill>
                <a:highlight>
                  <a:srgbClr val="FFFFFF"/>
                </a:highlight>
                <a:latin typeface="Arial"/>
                <a:ea typeface="Arial"/>
                <a:cs typeface="Arial"/>
                <a:sym typeface="Arial"/>
              </a:rPr>
              <a:t>when phase III clinical trials (or sometimes phase II trials) show a new drug is more effective or safer than the current treatment, a new drug application (NDA) is submitted to the Food and Drug Administration (FDA) for approval</a:t>
            </a:r>
            <a:endParaRPr sz="1800" dirty="0">
              <a:solidFill>
                <a:srgbClr val="1E1E23"/>
              </a:solidFill>
              <a:highlight>
                <a:srgbClr val="FFFFFF"/>
              </a:highlight>
              <a:latin typeface="Arial"/>
              <a:ea typeface="Arial"/>
              <a:cs typeface="Arial"/>
              <a:sym typeface="Arial"/>
            </a:endParaRPr>
          </a:p>
          <a:p>
            <a:pPr indent="-419090">
              <a:spcBef>
                <a:spcPts val="1333"/>
              </a:spcBef>
              <a:buClr>
                <a:srgbClr val="1E1E23"/>
              </a:buClr>
              <a:buSzPts val="1350"/>
              <a:buFont typeface="Arial"/>
              <a:buChar char="●"/>
            </a:pPr>
            <a:r>
              <a:rPr lang="en" sz="1800" dirty="0">
                <a:solidFill>
                  <a:srgbClr val="1E1E23"/>
                </a:solidFill>
                <a:highlight>
                  <a:srgbClr val="FFFFFF"/>
                </a:highlight>
                <a:latin typeface="Arial"/>
                <a:ea typeface="Arial"/>
                <a:cs typeface="Arial"/>
                <a:sym typeface="Arial"/>
              </a:rPr>
              <a:t>Based on the review, the FDA decides whether to approve the treatment for use in patients with the illness the drug was tested on</a:t>
            </a:r>
            <a:endParaRPr sz="1800" dirty="0">
              <a:solidFill>
                <a:srgbClr val="1E1E23"/>
              </a:solidFill>
              <a:highlight>
                <a:srgbClr val="FFFFFF"/>
              </a:highlight>
              <a:latin typeface="Arial"/>
              <a:ea typeface="Arial"/>
              <a:cs typeface="Arial"/>
              <a:sym typeface="Arial"/>
            </a:endParaRPr>
          </a:p>
          <a:p>
            <a:pPr indent="-419090">
              <a:spcBef>
                <a:spcPts val="1333"/>
              </a:spcBef>
              <a:buClr>
                <a:srgbClr val="1E1E23"/>
              </a:buClr>
              <a:buSzPts val="1350"/>
              <a:buFont typeface="Arial"/>
              <a:buChar char="●"/>
            </a:pPr>
            <a:r>
              <a:rPr lang="en" sz="1800" dirty="0">
                <a:solidFill>
                  <a:srgbClr val="1E1E23"/>
                </a:solidFill>
                <a:highlight>
                  <a:srgbClr val="FFFFFF"/>
                </a:highlight>
                <a:latin typeface="Arial"/>
                <a:ea typeface="Arial"/>
                <a:cs typeface="Arial"/>
                <a:sym typeface="Arial"/>
              </a:rPr>
              <a:t>If approved:</a:t>
            </a:r>
            <a:endParaRPr sz="1800" dirty="0">
              <a:solidFill>
                <a:srgbClr val="1E1E23"/>
              </a:solidFill>
              <a:highlight>
                <a:srgbClr val="FFFFFF"/>
              </a:highlight>
              <a:latin typeface="Arial"/>
              <a:ea typeface="Arial"/>
              <a:cs typeface="Arial"/>
              <a:sym typeface="Arial"/>
            </a:endParaRPr>
          </a:p>
          <a:p>
            <a:pPr lvl="1" indent="-419090">
              <a:buClr>
                <a:srgbClr val="1E1E23"/>
              </a:buClr>
              <a:buSzPts val="1350"/>
              <a:buFont typeface="Arial"/>
              <a:buChar char="○"/>
            </a:pPr>
            <a:r>
              <a:rPr lang="en" sz="1800" dirty="0">
                <a:solidFill>
                  <a:srgbClr val="1E1E23"/>
                </a:solidFill>
                <a:highlight>
                  <a:srgbClr val="FFFFFF"/>
                </a:highlight>
                <a:latin typeface="Arial"/>
                <a:ea typeface="Arial"/>
                <a:cs typeface="Arial"/>
                <a:sym typeface="Arial"/>
              </a:rPr>
              <a:t>the new treatment often becomes a standard of care and newer drugs may be tested against it before they can be approved</a:t>
            </a:r>
            <a:endParaRPr sz="1800" dirty="0">
              <a:solidFill>
                <a:srgbClr val="1E1E23"/>
              </a:solidFill>
              <a:highlight>
                <a:srgbClr val="FFFFFF"/>
              </a:highlight>
              <a:latin typeface="Arial"/>
              <a:ea typeface="Arial"/>
              <a:cs typeface="Arial"/>
              <a:sym typeface="Arial"/>
            </a:endParaRPr>
          </a:p>
          <a:p>
            <a:pPr indent="-419090">
              <a:spcBef>
                <a:spcPts val="1333"/>
              </a:spcBef>
              <a:buClr>
                <a:srgbClr val="1E1E23"/>
              </a:buClr>
              <a:buSzPts val="1350"/>
              <a:buFont typeface="Arial"/>
              <a:buChar char="●"/>
            </a:pPr>
            <a:r>
              <a:rPr lang="en" sz="1800" dirty="0">
                <a:solidFill>
                  <a:srgbClr val="1E1E23"/>
                </a:solidFill>
                <a:highlight>
                  <a:srgbClr val="FFFFFF"/>
                </a:highlight>
                <a:latin typeface="Arial"/>
                <a:ea typeface="Arial"/>
                <a:cs typeface="Arial"/>
                <a:sym typeface="Arial"/>
              </a:rPr>
              <a:t>If the FDA feels that more evidence is needed to show that the new treatment's benefits outweigh its risks, it may ask for more information or even require that more studies be done.</a:t>
            </a:r>
            <a:endParaRPr sz="1800" dirty="0">
              <a:solidFill>
                <a:srgbClr val="1E1E23"/>
              </a:solidFill>
              <a:highlight>
                <a:srgbClr val="FFFFFF"/>
              </a:highlight>
              <a:latin typeface="Arial"/>
              <a:ea typeface="Arial"/>
              <a:cs typeface="Arial"/>
              <a:sym typeface="Arial"/>
            </a:endParaRPr>
          </a:p>
        </p:txBody>
      </p:sp>
      <p:pic>
        <p:nvPicPr>
          <p:cNvPr id="107" name="Google Shape;107;p19"/>
          <p:cNvPicPr preferRelativeResize="0"/>
          <p:nvPr/>
        </p:nvPicPr>
        <p:blipFill>
          <a:blip r:embed="rId3">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3795250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15600" y="421233"/>
            <a:ext cx="11360800" cy="1108400"/>
          </a:xfrm>
          <a:prstGeom prst="rect">
            <a:avLst/>
          </a:prstGeom>
        </p:spPr>
        <p:txBody>
          <a:bodyPr spcFirstLastPara="1" vert="horz" wrap="square" lIns="121900" tIns="121900" rIns="121900" bIns="121900" rtlCol="0" anchor="b" anchorCtr="0">
            <a:normAutofit/>
          </a:bodyPr>
          <a:lstStyle/>
          <a:p>
            <a:pPr algn="ctr"/>
            <a:r>
              <a:rPr lang="en"/>
              <a:t>Phase IV</a:t>
            </a:r>
            <a:endParaRPr dirty="0"/>
          </a:p>
        </p:txBody>
      </p:sp>
      <p:sp>
        <p:nvSpPr>
          <p:cNvPr id="113" name="Google Shape;113;p20"/>
          <p:cNvSpPr txBox="1">
            <a:spLocks noGrp="1"/>
          </p:cNvSpPr>
          <p:nvPr>
            <p:ph type="body" idx="1"/>
          </p:nvPr>
        </p:nvSpPr>
        <p:spPr>
          <a:xfrm>
            <a:off x="415600" y="1633633"/>
            <a:ext cx="11360800" cy="4472000"/>
          </a:xfrm>
          <a:prstGeom prst="rect">
            <a:avLst/>
          </a:prstGeom>
        </p:spPr>
        <p:txBody>
          <a:bodyPr spcFirstLastPara="1" vert="horz" wrap="square" lIns="121900" tIns="121900" rIns="121900" bIns="121900" rtlCol="0" anchor="t" anchorCtr="0">
            <a:normAutofit/>
          </a:bodyPr>
          <a:lstStyle/>
          <a:p>
            <a:pPr indent="-409140">
              <a:buClr>
                <a:srgbClr val="000000"/>
              </a:buClr>
              <a:buSzPct val="100000"/>
              <a:buFont typeface="Arial"/>
              <a:buChar char="●"/>
            </a:pPr>
            <a:r>
              <a:rPr lang="en" sz="1933">
                <a:solidFill>
                  <a:srgbClr val="000000"/>
                </a:solidFill>
                <a:latin typeface="Arial"/>
                <a:ea typeface="Arial"/>
                <a:cs typeface="Arial"/>
                <a:sym typeface="Arial"/>
              </a:rPr>
              <a:t>Purpose: Safety and Efficacy </a:t>
            </a:r>
            <a:endParaRPr sz="1933" dirty="0">
              <a:solidFill>
                <a:srgbClr val="000000"/>
              </a:solidFill>
              <a:latin typeface="Arial"/>
              <a:ea typeface="Arial"/>
              <a:cs typeface="Arial"/>
              <a:sym typeface="Arial"/>
            </a:endParaRPr>
          </a:p>
          <a:p>
            <a:pPr indent="-409140">
              <a:spcBef>
                <a:spcPts val="1333"/>
              </a:spcBef>
              <a:buClr>
                <a:srgbClr val="000000"/>
              </a:buClr>
              <a:buSzPct val="100000"/>
              <a:buFont typeface="Arial"/>
              <a:buChar char="●"/>
            </a:pPr>
            <a:r>
              <a:rPr lang="en" sz="1933">
                <a:solidFill>
                  <a:srgbClr val="000000"/>
                </a:solidFill>
                <a:highlight>
                  <a:srgbClr val="FFFFFF"/>
                </a:highlight>
                <a:latin typeface="Arial"/>
                <a:ea typeface="Arial"/>
                <a:cs typeface="Arial"/>
                <a:sym typeface="Arial"/>
              </a:rPr>
              <a:t>Phase 4 trials are carried out once the drug or device has been approved by FDA during the Post-Market Safety Monitoring</a:t>
            </a:r>
            <a:endParaRPr sz="1933" dirty="0">
              <a:solidFill>
                <a:srgbClr val="000000"/>
              </a:solidFill>
              <a:highlight>
                <a:srgbClr val="FFFFFF"/>
              </a:highlight>
              <a:latin typeface="Arial"/>
              <a:ea typeface="Arial"/>
              <a:cs typeface="Arial"/>
              <a:sym typeface="Arial"/>
            </a:endParaRPr>
          </a:p>
          <a:p>
            <a:pPr indent="-409140">
              <a:lnSpc>
                <a:spcPct val="133300"/>
              </a:lnSpc>
              <a:spcBef>
                <a:spcPts val="1333"/>
              </a:spcBef>
              <a:buClr>
                <a:srgbClr val="000000"/>
              </a:buClr>
              <a:buSzPct val="100000"/>
              <a:buFont typeface="Arial"/>
              <a:buChar char="●"/>
            </a:pPr>
            <a:r>
              <a:rPr lang="en" sz="1933">
                <a:solidFill>
                  <a:srgbClr val="000000"/>
                </a:solidFill>
                <a:highlight>
                  <a:srgbClr val="FFFFFF"/>
                </a:highlight>
                <a:latin typeface="Arial"/>
                <a:ea typeface="Arial"/>
                <a:cs typeface="Arial"/>
                <a:sym typeface="Arial"/>
              </a:rPr>
              <a:t>Phase IV studies look at drugs that have already been approved by the FDA. The drugs are available for doctors to prescribe for patients</a:t>
            </a:r>
            <a:endParaRPr sz="1933" dirty="0">
              <a:solidFill>
                <a:srgbClr val="000000"/>
              </a:solidFill>
              <a:highlight>
                <a:srgbClr val="FFFFFF"/>
              </a:highlight>
              <a:latin typeface="Arial"/>
              <a:ea typeface="Arial"/>
              <a:cs typeface="Arial"/>
              <a:sym typeface="Arial"/>
            </a:endParaRPr>
          </a:p>
          <a:p>
            <a:pPr indent="-409140">
              <a:lnSpc>
                <a:spcPct val="133300"/>
              </a:lnSpc>
              <a:spcBef>
                <a:spcPts val="1333"/>
              </a:spcBef>
              <a:buClr>
                <a:srgbClr val="000000"/>
              </a:buClr>
              <a:buSzPct val="100000"/>
              <a:buFont typeface="Arial"/>
              <a:buChar char="●"/>
            </a:pPr>
            <a:r>
              <a:rPr lang="en" sz="1933">
                <a:solidFill>
                  <a:srgbClr val="000000"/>
                </a:solidFill>
                <a:highlight>
                  <a:srgbClr val="FFFFFF"/>
                </a:highlight>
                <a:latin typeface="Arial"/>
                <a:ea typeface="Arial"/>
                <a:cs typeface="Arial"/>
                <a:sym typeface="Arial"/>
              </a:rPr>
              <a:t>The drug is tested in several hundreds or thousands of patients</a:t>
            </a:r>
            <a:endParaRPr sz="1933" dirty="0">
              <a:solidFill>
                <a:srgbClr val="000000"/>
              </a:solidFill>
              <a:highlight>
                <a:srgbClr val="FFFFFF"/>
              </a:highlight>
              <a:latin typeface="Arial"/>
              <a:ea typeface="Arial"/>
              <a:cs typeface="Arial"/>
              <a:sym typeface="Arial"/>
            </a:endParaRPr>
          </a:p>
          <a:p>
            <a:pPr indent="-409140">
              <a:lnSpc>
                <a:spcPct val="133300"/>
              </a:lnSpc>
              <a:spcBef>
                <a:spcPts val="1333"/>
              </a:spcBef>
              <a:buClr>
                <a:srgbClr val="000000"/>
              </a:buClr>
              <a:buSzPct val="100000"/>
              <a:buFont typeface="Arial"/>
              <a:buChar char="●"/>
            </a:pPr>
            <a:r>
              <a:rPr lang="en" sz="1933">
                <a:solidFill>
                  <a:srgbClr val="000000"/>
                </a:solidFill>
                <a:highlight>
                  <a:srgbClr val="FFFFFF"/>
                </a:highlight>
                <a:latin typeface="Arial"/>
                <a:ea typeface="Arial"/>
                <a:cs typeface="Arial"/>
                <a:sym typeface="Arial"/>
              </a:rPr>
              <a:t>Phase IV studies look at safety over time</a:t>
            </a:r>
            <a:endParaRPr sz="1933" dirty="0">
              <a:solidFill>
                <a:srgbClr val="000000"/>
              </a:solidFill>
              <a:highlight>
                <a:srgbClr val="FFFFFF"/>
              </a:highlight>
              <a:latin typeface="Arial"/>
              <a:ea typeface="Arial"/>
              <a:cs typeface="Arial"/>
              <a:sym typeface="Arial"/>
            </a:endParaRPr>
          </a:p>
          <a:p>
            <a:pPr indent="0">
              <a:lnSpc>
                <a:spcPct val="133300"/>
              </a:lnSpc>
              <a:spcBef>
                <a:spcPts val="4667"/>
              </a:spcBef>
              <a:buNone/>
            </a:pPr>
            <a:endParaRPr sz="1200" dirty="0">
              <a:solidFill>
                <a:srgbClr val="58595B"/>
              </a:solidFill>
              <a:highlight>
                <a:srgbClr val="FFFFFF"/>
              </a:highlight>
              <a:latin typeface="Arial"/>
              <a:ea typeface="Arial"/>
              <a:cs typeface="Arial"/>
              <a:sym typeface="Arial"/>
            </a:endParaRPr>
          </a:p>
          <a:p>
            <a:pPr indent="0">
              <a:spcBef>
                <a:spcPts val="4667"/>
              </a:spcBef>
              <a:spcAft>
                <a:spcPts val="1600"/>
              </a:spcAft>
              <a:buNone/>
            </a:pPr>
            <a:endParaRPr sz="1800" dirty="0">
              <a:solidFill>
                <a:srgbClr val="333333"/>
              </a:solidFill>
              <a:highlight>
                <a:srgbClr val="FFFFFF"/>
              </a:highlight>
              <a:latin typeface="Georgia"/>
              <a:ea typeface="Georgia"/>
              <a:cs typeface="Georgia"/>
              <a:sym typeface="Georgia"/>
            </a:endParaRPr>
          </a:p>
        </p:txBody>
      </p:sp>
      <p:pic>
        <p:nvPicPr>
          <p:cNvPr id="114" name="Google Shape;114;p20"/>
          <p:cNvPicPr preferRelativeResize="0"/>
          <p:nvPr/>
        </p:nvPicPr>
        <p:blipFill>
          <a:blip r:embed="rId3">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1037696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3">
            <a:extLst>
              <a:ext uri="{FF2B5EF4-FFF2-40B4-BE49-F238E27FC236}">
                <a16:creationId xmlns:a16="http://schemas.microsoft.com/office/drawing/2014/main" id="{3AE043E2-7856-4A91-ADF2-B0F155FE7518}"/>
              </a:ext>
            </a:extLst>
          </p:cNvPr>
          <p:cNvPicPr preferRelativeResize="0"/>
          <p:nvPr/>
        </p:nvPicPr>
        <p:blipFill>
          <a:blip r:embed="rId2">
            <a:alphaModFix/>
          </a:blip>
          <a:stretch>
            <a:fillRect/>
          </a:stretch>
        </p:blipFill>
        <p:spPr>
          <a:xfrm>
            <a:off x="0" y="0"/>
            <a:ext cx="2692392" cy="1108400"/>
          </a:xfrm>
          <a:prstGeom prst="rect">
            <a:avLst/>
          </a:prstGeom>
          <a:noFill/>
          <a:ln>
            <a:noFill/>
          </a:ln>
        </p:spPr>
      </p:pic>
      <p:sp>
        <p:nvSpPr>
          <p:cNvPr id="2" name="Title 1">
            <a:extLst>
              <a:ext uri="{FF2B5EF4-FFF2-40B4-BE49-F238E27FC236}">
                <a16:creationId xmlns:a16="http://schemas.microsoft.com/office/drawing/2014/main" id="{962E0811-301D-4DAB-B5BB-9880F3E32751}"/>
              </a:ext>
            </a:extLst>
          </p:cNvPr>
          <p:cNvSpPr>
            <a:spLocks noGrp="1"/>
          </p:cNvSpPr>
          <p:nvPr>
            <p:ph type="title"/>
          </p:nvPr>
        </p:nvSpPr>
        <p:spPr>
          <a:xfrm>
            <a:off x="1846128" y="600049"/>
            <a:ext cx="11360800" cy="1108400"/>
          </a:xfrm>
        </p:spPr>
        <p:txBody>
          <a:bodyPr>
            <a:normAutofit/>
          </a:bodyPr>
          <a:lstStyle/>
          <a:p>
            <a:pPr marL="609585" indent="-457189">
              <a:lnSpc>
                <a:spcPct val="115000"/>
              </a:lnSpc>
              <a:defRPr/>
            </a:pPr>
            <a:r>
              <a:rPr lang="en-US" dirty="0"/>
              <a:t>How do you start the Infrastructure</a:t>
            </a:r>
          </a:p>
        </p:txBody>
      </p:sp>
      <p:sp>
        <p:nvSpPr>
          <p:cNvPr id="3" name="Text Placeholder 2">
            <a:extLst>
              <a:ext uri="{FF2B5EF4-FFF2-40B4-BE49-F238E27FC236}">
                <a16:creationId xmlns:a16="http://schemas.microsoft.com/office/drawing/2014/main" id="{0663523C-75B6-45AD-8556-40DBB2D78619}"/>
              </a:ext>
            </a:extLst>
          </p:cNvPr>
          <p:cNvSpPr>
            <a:spLocks noGrp="1"/>
          </p:cNvSpPr>
          <p:nvPr>
            <p:ph type="body" idx="1"/>
          </p:nvPr>
        </p:nvSpPr>
        <p:spPr>
          <a:xfrm>
            <a:off x="290939" y="1708449"/>
            <a:ext cx="11360800" cy="4576000"/>
          </a:xfrm>
        </p:spPr>
        <p:txBody>
          <a:bodyPr/>
          <a:lstStyle/>
          <a:p>
            <a:r>
              <a:rPr lang="en-US" dirty="0"/>
              <a:t>The goal needs to be which disease state you plan to study</a:t>
            </a:r>
          </a:p>
          <a:p>
            <a:r>
              <a:rPr lang="en-US" dirty="0"/>
              <a:t>What phases of clinical trial development are you interested in studying</a:t>
            </a:r>
          </a:p>
          <a:p>
            <a:r>
              <a:rPr lang="en-US" dirty="0"/>
              <a:t>You will need to start with a Research Coordinator, research assistant and budget coordinator.</a:t>
            </a:r>
          </a:p>
          <a:p>
            <a:r>
              <a:rPr lang="en-US" dirty="0"/>
              <a:t>The structure of your organization</a:t>
            </a:r>
          </a:p>
          <a:p>
            <a:pPr lvl="1"/>
            <a:r>
              <a:rPr lang="en-US" sz="2800" dirty="0"/>
              <a:t>Nonprofit 501C3</a:t>
            </a:r>
          </a:p>
          <a:p>
            <a:pPr lvl="1"/>
            <a:r>
              <a:rPr lang="en-US" sz="2800" dirty="0"/>
              <a:t>For profit LLC</a:t>
            </a:r>
          </a:p>
          <a:p>
            <a:r>
              <a:rPr lang="en-US" dirty="0"/>
              <a:t>What type of IRB (Institutional Review Board) do you plan to work with</a:t>
            </a:r>
          </a:p>
          <a:p>
            <a:pPr lvl="1"/>
            <a:r>
              <a:rPr lang="en-US" sz="2800" dirty="0"/>
              <a:t>Central</a:t>
            </a:r>
          </a:p>
          <a:p>
            <a:pPr lvl="1"/>
            <a:r>
              <a:rPr lang="en-US" sz="2800" dirty="0"/>
              <a:t>Local IRB at your current institutions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75732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3">
            <a:extLst>
              <a:ext uri="{FF2B5EF4-FFF2-40B4-BE49-F238E27FC236}">
                <a16:creationId xmlns:a16="http://schemas.microsoft.com/office/drawing/2014/main" id="{5A5A0045-9238-498B-AAEC-349057CA73F3}"/>
              </a:ext>
            </a:extLst>
          </p:cNvPr>
          <p:cNvPicPr preferRelativeResize="0"/>
          <p:nvPr/>
        </p:nvPicPr>
        <p:blipFill>
          <a:blip r:embed="rId2">
            <a:alphaModFix/>
          </a:blip>
          <a:stretch>
            <a:fillRect/>
          </a:stretch>
        </p:blipFill>
        <p:spPr>
          <a:xfrm>
            <a:off x="0" y="0"/>
            <a:ext cx="2692392" cy="1108400"/>
          </a:xfrm>
          <a:prstGeom prst="rect">
            <a:avLst/>
          </a:prstGeom>
          <a:noFill/>
          <a:ln>
            <a:noFill/>
          </a:ln>
        </p:spPr>
      </p:pic>
      <p:sp>
        <p:nvSpPr>
          <p:cNvPr id="2" name="Title 1">
            <a:extLst>
              <a:ext uri="{FF2B5EF4-FFF2-40B4-BE49-F238E27FC236}">
                <a16:creationId xmlns:a16="http://schemas.microsoft.com/office/drawing/2014/main" id="{D0441D64-78A4-4514-A106-F97D20FEB9BC}"/>
              </a:ext>
            </a:extLst>
          </p:cNvPr>
          <p:cNvSpPr>
            <a:spLocks noGrp="1"/>
          </p:cNvSpPr>
          <p:nvPr>
            <p:ph type="title"/>
          </p:nvPr>
        </p:nvSpPr>
        <p:spPr>
          <a:xfrm>
            <a:off x="831200" y="905135"/>
            <a:ext cx="11360800" cy="1108400"/>
          </a:xfrm>
        </p:spPr>
        <p:txBody>
          <a:bodyPr>
            <a:noAutofit/>
          </a:bodyPr>
          <a:lstStyle/>
          <a:p>
            <a:pPr marL="609585" indent="-457189" defTabSz="1219170">
              <a:lnSpc>
                <a:spcPct val="115000"/>
              </a:lnSpc>
              <a:defRPr/>
            </a:pPr>
            <a:r>
              <a:rPr lang="en-US" sz="4800" dirty="0">
                <a:solidFill>
                  <a:srgbClr val="000000"/>
                </a:solidFill>
                <a:latin typeface="Economica" panose="020B0604020202020204" charset="0"/>
                <a:ea typeface="Open Sans"/>
                <a:cs typeface="EucrosiaUPC" panose="020B0502040204020203" pitchFamily="18" charset="-34"/>
                <a:sym typeface="Open Sans"/>
              </a:rPr>
              <a:t>H</a:t>
            </a:r>
            <a:r>
              <a:rPr lang="en-US" sz="4800" kern="0" dirty="0">
                <a:solidFill>
                  <a:srgbClr val="000000"/>
                </a:solidFill>
                <a:latin typeface="Economica" panose="020B0604020202020204" charset="0"/>
                <a:ea typeface="Open Sans"/>
                <a:cs typeface="EucrosiaUPC" panose="020B0502040204020203" pitchFamily="18" charset="-34"/>
                <a:sym typeface="Open Sans"/>
              </a:rPr>
              <a:t>ow to connect to larger system Trials</a:t>
            </a:r>
            <a:endParaRPr lang="en-US" sz="4800" dirty="0">
              <a:latin typeface="Economica" panose="020B0604020202020204" charset="0"/>
              <a:cs typeface="EucrosiaUPC" panose="020B0502040204020203" pitchFamily="18" charset="-34"/>
            </a:endParaRPr>
          </a:p>
        </p:txBody>
      </p:sp>
      <p:sp>
        <p:nvSpPr>
          <p:cNvPr id="3" name="Text Placeholder 2">
            <a:extLst>
              <a:ext uri="{FF2B5EF4-FFF2-40B4-BE49-F238E27FC236}">
                <a16:creationId xmlns:a16="http://schemas.microsoft.com/office/drawing/2014/main" id="{25740888-BB35-4669-9941-8833128ACD0A}"/>
              </a:ext>
            </a:extLst>
          </p:cNvPr>
          <p:cNvSpPr>
            <a:spLocks noGrp="1"/>
          </p:cNvSpPr>
          <p:nvPr>
            <p:ph type="body" idx="1"/>
          </p:nvPr>
        </p:nvSpPr>
        <p:spPr>
          <a:xfrm>
            <a:off x="831200" y="2013535"/>
            <a:ext cx="11360800" cy="4472000"/>
          </a:xfrm>
        </p:spPr>
        <p:txBody>
          <a:bodyPr>
            <a:normAutofit/>
          </a:bodyPr>
          <a:lstStyle/>
          <a:p>
            <a:r>
              <a:rPr lang="en-US" dirty="0"/>
              <a:t>Join a Consortium</a:t>
            </a:r>
          </a:p>
          <a:p>
            <a:pPr lvl="1"/>
            <a:r>
              <a:rPr lang="en-US" sz="2800" dirty="0"/>
              <a:t>Research networks</a:t>
            </a:r>
          </a:p>
          <a:p>
            <a:r>
              <a:rPr lang="en-US" dirty="0"/>
              <a:t>Meet with MSL (Medical Science Liaison) of the company and disease state. Connect with the company doing the research</a:t>
            </a:r>
          </a:p>
          <a:p>
            <a:pPr lvl="1"/>
            <a:r>
              <a:rPr lang="en-US" sz="2800" dirty="0"/>
              <a:t>Gilead, Novartis, BMS, Pfizer, etc. </a:t>
            </a:r>
          </a:p>
          <a:p>
            <a:r>
              <a:rPr lang="en-US" dirty="0"/>
              <a:t>Talk with other physician conducting clinical trials in the same disease state.</a:t>
            </a:r>
          </a:p>
          <a:p>
            <a:r>
              <a:rPr lang="en-US" dirty="0"/>
              <a:t>The questions that all pharma would like to know is how quickly can you start the clinical trial and how do you plan on enrolling patients.</a:t>
            </a:r>
          </a:p>
          <a:p>
            <a:pPr lvl="1"/>
            <a:r>
              <a:rPr lang="en-US" sz="2800" dirty="0"/>
              <a:t>From your personal clinic? Hospital or group practice?</a:t>
            </a:r>
          </a:p>
          <a:p>
            <a:endParaRPr lang="en-US" dirty="0"/>
          </a:p>
        </p:txBody>
      </p:sp>
    </p:spTree>
    <p:extLst>
      <p:ext uri="{BB962C8B-B14F-4D97-AF65-F5344CB8AC3E}">
        <p14:creationId xmlns:p14="http://schemas.microsoft.com/office/powerpoint/2010/main" val="532332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D578-19A7-42EA-9517-6B89FBD97C31}"/>
              </a:ext>
            </a:extLst>
          </p:cNvPr>
          <p:cNvSpPr>
            <a:spLocks noGrp="1"/>
          </p:cNvSpPr>
          <p:nvPr>
            <p:ph type="title"/>
          </p:nvPr>
        </p:nvSpPr>
        <p:spPr>
          <a:xfrm>
            <a:off x="480326" y="1108400"/>
            <a:ext cx="11360800" cy="784195"/>
          </a:xfrm>
        </p:spPr>
        <p:txBody>
          <a:bodyPr>
            <a:normAutofit fontScale="90000"/>
          </a:bodyPr>
          <a:lstStyle/>
          <a:p>
            <a:r>
              <a:rPr lang="en-US" dirty="0"/>
              <a:t>How do you recruit Hispanic patients and retention</a:t>
            </a:r>
          </a:p>
        </p:txBody>
      </p:sp>
      <p:sp>
        <p:nvSpPr>
          <p:cNvPr id="3" name="Text Placeholder 2">
            <a:extLst>
              <a:ext uri="{FF2B5EF4-FFF2-40B4-BE49-F238E27FC236}">
                <a16:creationId xmlns:a16="http://schemas.microsoft.com/office/drawing/2014/main" id="{5EE59297-14F2-45C6-925A-7E666B3C4A9D}"/>
              </a:ext>
            </a:extLst>
          </p:cNvPr>
          <p:cNvSpPr>
            <a:spLocks noGrp="1"/>
          </p:cNvSpPr>
          <p:nvPr>
            <p:ph type="body" idx="1"/>
          </p:nvPr>
        </p:nvSpPr>
        <p:spPr>
          <a:xfrm>
            <a:off x="960652" y="1892595"/>
            <a:ext cx="11360800" cy="4472000"/>
          </a:xfrm>
        </p:spPr>
        <p:txBody>
          <a:bodyPr>
            <a:normAutofit/>
          </a:bodyPr>
          <a:lstStyle/>
          <a:p>
            <a:r>
              <a:rPr lang="en-US" sz="2267" kern="0" dirty="0">
                <a:solidFill>
                  <a:srgbClr val="000000"/>
                </a:solidFill>
                <a:latin typeface="Open Sans"/>
                <a:ea typeface="Open Sans"/>
                <a:cs typeface="Open Sans"/>
                <a:sym typeface="Open Sans"/>
              </a:rPr>
              <a:t>The key is trust. </a:t>
            </a:r>
          </a:p>
          <a:p>
            <a:pPr lvl="1"/>
            <a:r>
              <a:rPr lang="en-US" sz="1733" kern="0" dirty="0">
                <a:solidFill>
                  <a:srgbClr val="000000"/>
                </a:solidFill>
                <a:latin typeface="Open Sans"/>
                <a:ea typeface="Open Sans"/>
                <a:cs typeface="Open Sans"/>
                <a:sym typeface="Open Sans"/>
              </a:rPr>
              <a:t>Knowing that you have their best interest in mind</a:t>
            </a:r>
          </a:p>
          <a:p>
            <a:pPr lvl="1"/>
            <a:r>
              <a:rPr lang="en-US" sz="1733" kern="0" dirty="0">
                <a:solidFill>
                  <a:srgbClr val="000000"/>
                </a:solidFill>
                <a:latin typeface="Open Sans"/>
                <a:ea typeface="Open Sans"/>
                <a:cs typeface="Open Sans"/>
                <a:sym typeface="Open Sans"/>
              </a:rPr>
              <a:t>These studies are highly regulated by the FDA</a:t>
            </a:r>
          </a:p>
          <a:p>
            <a:r>
              <a:rPr lang="en-US" sz="2267" dirty="0">
                <a:solidFill>
                  <a:srgbClr val="000000"/>
                </a:solidFill>
              </a:rPr>
              <a:t>Lose the fear of clinical trials</a:t>
            </a:r>
          </a:p>
          <a:p>
            <a:pPr lvl="1"/>
            <a:r>
              <a:rPr lang="en-US" sz="1733" dirty="0">
                <a:solidFill>
                  <a:srgbClr val="000000"/>
                </a:solidFill>
              </a:rPr>
              <a:t>Guinea pig scenario</a:t>
            </a:r>
          </a:p>
          <a:p>
            <a:pPr lvl="1"/>
            <a:r>
              <a:rPr lang="en-US" sz="1733" dirty="0">
                <a:solidFill>
                  <a:srgbClr val="000000"/>
                </a:solidFill>
              </a:rPr>
              <a:t>Fear of being at big medical centers</a:t>
            </a:r>
          </a:p>
          <a:p>
            <a:r>
              <a:rPr lang="en-US" sz="2267" dirty="0">
                <a:solidFill>
                  <a:srgbClr val="000000"/>
                </a:solidFill>
              </a:rPr>
              <a:t>Discuss safety and efficacy</a:t>
            </a:r>
          </a:p>
          <a:p>
            <a:r>
              <a:rPr lang="en-US" sz="2267" dirty="0">
                <a:solidFill>
                  <a:srgbClr val="000000"/>
                </a:solidFill>
              </a:rPr>
              <a:t>The importance of studying disease effects on our specific population</a:t>
            </a:r>
          </a:p>
          <a:p>
            <a:pPr lvl="1"/>
            <a:r>
              <a:rPr lang="en-US" sz="1733" dirty="0">
                <a:solidFill>
                  <a:srgbClr val="000000"/>
                </a:solidFill>
              </a:rPr>
              <a:t>Hepatitis C and NASH</a:t>
            </a:r>
          </a:p>
          <a:p>
            <a:pPr lvl="1"/>
            <a:r>
              <a:rPr lang="en-US" sz="1733" dirty="0">
                <a:solidFill>
                  <a:srgbClr val="000000"/>
                </a:solidFill>
              </a:rPr>
              <a:t>NASH genetic predisposition </a:t>
            </a:r>
          </a:p>
          <a:p>
            <a:r>
              <a:rPr lang="en-US" sz="2267" dirty="0">
                <a:solidFill>
                  <a:srgbClr val="000000"/>
                </a:solidFill>
              </a:rPr>
              <a:t>Education to our providers on the importance of Clinical trials and drug development</a:t>
            </a:r>
          </a:p>
          <a:p>
            <a:r>
              <a:rPr lang="en-US" sz="2267" dirty="0">
                <a:solidFill>
                  <a:srgbClr val="000000"/>
                </a:solidFill>
              </a:rPr>
              <a:t>Cost of Clinical trials</a:t>
            </a:r>
          </a:p>
          <a:p>
            <a:pPr lvl="1"/>
            <a:r>
              <a:rPr lang="en-US" sz="1733" dirty="0">
                <a:solidFill>
                  <a:srgbClr val="000000"/>
                </a:solidFill>
              </a:rPr>
              <a:t>free</a:t>
            </a:r>
          </a:p>
          <a:p>
            <a:r>
              <a:rPr lang="en-US" sz="2267" dirty="0">
                <a:solidFill>
                  <a:srgbClr val="000000"/>
                </a:solidFill>
              </a:rPr>
              <a:t>Transportation </a:t>
            </a:r>
          </a:p>
          <a:p>
            <a:pPr lvl="1"/>
            <a:r>
              <a:rPr lang="en-US" dirty="0">
                <a:solidFill>
                  <a:srgbClr val="000000"/>
                </a:solidFill>
              </a:rPr>
              <a:t>Site will provide transportation</a:t>
            </a:r>
          </a:p>
          <a:p>
            <a:pPr lvl="1"/>
            <a:endParaRPr lang="en-US" dirty="0">
              <a:solidFill>
                <a:srgbClr val="000000"/>
              </a:solidFill>
            </a:endParaRPr>
          </a:p>
          <a:p>
            <a:pPr marL="795847" lvl="1" indent="0">
              <a:buNone/>
            </a:pPr>
            <a:endParaRPr lang="en-US" dirty="0"/>
          </a:p>
        </p:txBody>
      </p:sp>
      <p:pic>
        <p:nvPicPr>
          <p:cNvPr id="4" name="Google Shape;63;p13">
            <a:extLst>
              <a:ext uri="{FF2B5EF4-FFF2-40B4-BE49-F238E27FC236}">
                <a16:creationId xmlns:a16="http://schemas.microsoft.com/office/drawing/2014/main" id="{E69FFF54-F785-4E26-B620-9FD9A81496E5}"/>
              </a:ext>
            </a:extLst>
          </p:cNvPr>
          <p:cNvPicPr preferRelativeResize="0"/>
          <p:nvPr/>
        </p:nvPicPr>
        <p:blipFill>
          <a:blip r:embed="rId2">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3254389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3">
            <a:extLst>
              <a:ext uri="{FF2B5EF4-FFF2-40B4-BE49-F238E27FC236}">
                <a16:creationId xmlns:a16="http://schemas.microsoft.com/office/drawing/2014/main" id="{CA9F6B62-225A-4E39-8972-DAB487ADE21E}"/>
              </a:ext>
            </a:extLst>
          </p:cNvPr>
          <p:cNvPicPr preferRelativeResize="0"/>
          <p:nvPr/>
        </p:nvPicPr>
        <p:blipFill>
          <a:blip r:embed="rId2">
            <a:alphaModFix/>
          </a:blip>
          <a:stretch>
            <a:fillRect/>
          </a:stretch>
        </p:blipFill>
        <p:spPr>
          <a:xfrm>
            <a:off x="0" y="0"/>
            <a:ext cx="2692392" cy="1108400"/>
          </a:xfrm>
          <a:prstGeom prst="rect">
            <a:avLst/>
          </a:prstGeom>
          <a:noFill/>
          <a:ln>
            <a:noFill/>
          </a:ln>
        </p:spPr>
      </p:pic>
      <p:sp>
        <p:nvSpPr>
          <p:cNvPr id="2" name="Title 1">
            <a:extLst>
              <a:ext uri="{FF2B5EF4-FFF2-40B4-BE49-F238E27FC236}">
                <a16:creationId xmlns:a16="http://schemas.microsoft.com/office/drawing/2014/main" id="{3D9F0C65-4A2B-4B23-9FA2-2428AEFB1674}"/>
              </a:ext>
            </a:extLst>
          </p:cNvPr>
          <p:cNvSpPr>
            <a:spLocks noGrp="1"/>
          </p:cNvSpPr>
          <p:nvPr>
            <p:ph type="title"/>
          </p:nvPr>
        </p:nvSpPr>
        <p:spPr>
          <a:xfrm>
            <a:off x="2762767" y="525233"/>
            <a:ext cx="11360800" cy="1108400"/>
          </a:xfrm>
        </p:spPr>
        <p:txBody>
          <a:bodyPr/>
          <a:lstStyle/>
          <a:p>
            <a:r>
              <a:rPr lang="en-US" dirty="0"/>
              <a:t>How did I get training</a:t>
            </a:r>
          </a:p>
        </p:txBody>
      </p:sp>
      <p:sp>
        <p:nvSpPr>
          <p:cNvPr id="3" name="Text Placeholder 2">
            <a:extLst>
              <a:ext uri="{FF2B5EF4-FFF2-40B4-BE49-F238E27FC236}">
                <a16:creationId xmlns:a16="http://schemas.microsoft.com/office/drawing/2014/main" id="{93A9F34B-43AD-4C5D-B98C-F1231CE4445F}"/>
              </a:ext>
            </a:extLst>
          </p:cNvPr>
          <p:cNvSpPr>
            <a:spLocks noGrp="1"/>
          </p:cNvSpPr>
          <p:nvPr>
            <p:ph type="body" idx="1"/>
          </p:nvPr>
        </p:nvSpPr>
        <p:spPr/>
        <p:txBody>
          <a:bodyPr/>
          <a:lstStyle/>
          <a:p>
            <a:pPr defTabSz="1219170">
              <a:lnSpc>
                <a:spcPct val="115000"/>
              </a:lnSpc>
              <a:buClr>
                <a:srgbClr val="000000"/>
              </a:buClr>
              <a:buFont typeface="Open Sans"/>
              <a:buChar char="●"/>
              <a:defRPr/>
            </a:pPr>
            <a:r>
              <a:rPr lang="en-US" sz="2400" kern="0" dirty="0">
                <a:solidFill>
                  <a:srgbClr val="000000"/>
                </a:solidFill>
                <a:latin typeface="Open Sans"/>
                <a:ea typeface="Open Sans"/>
                <a:cs typeface="Open Sans"/>
                <a:sym typeface="Open Sans"/>
              </a:rPr>
              <a:t>I did research through most of my career </a:t>
            </a:r>
          </a:p>
          <a:p>
            <a:pPr defTabSz="1219170">
              <a:lnSpc>
                <a:spcPct val="115000"/>
              </a:lnSpc>
              <a:buClr>
                <a:srgbClr val="000000"/>
              </a:buClr>
              <a:buFont typeface="Open Sans"/>
              <a:buChar char="●"/>
              <a:defRPr/>
            </a:pPr>
            <a:r>
              <a:rPr lang="en-US" sz="2400" kern="0" dirty="0">
                <a:solidFill>
                  <a:srgbClr val="000000"/>
                </a:solidFill>
                <a:latin typeface="Open Sans"/>
                <a:ea typeface="Open Sans"/>
                <a:cs typeface="Open Sans"/>
              </a:rPr>
              <a:t>Trial and experience and jumping into clinical trials and opening a clinical trial center</a:t>
            </a:r>
          </a:p>
          <a:p>
            <a:pPr defTabSz="1219170">
              <a:lnSpc>
                <a:spcPct val="115000"/>
              </a:lnSpc>
              <a:buClr>
                <a:srgbClr val="000000"/>
              </a:buClr>
              <a:buFont typeface="Open Sans"/>
              <a:buChar char="●"/>
              <a:defRPr/>
            </a:pPr>
            <a:r>
              <a:rPr lang="en-US" sz="2400" kern="0" dirty="0">
                <a:solidFill>
                  <a:srgbClr val="000000"/>
                </a:solidFill>
                <a:latin typeface="Open Sans"/>
                <a:ea typeface="Open Sans"/>
                <a:cs typeface="Open Sans"/>
                <a:sym typeface="Open Sans"/>
              </a:rPr>
              <a:t>Mentorship</a:t>
            </a:r>
          </a:p>
          <a:p>
            <a:pPr lvl="1" indent="-457189">
              <a:buClr>
                <a:srgbClr val="000000"/>
              </a:buClr>
              <a:buSzPts val="1800"/>
              <a:buFont typeface="Open Sans"/>
              <a:buChar char="●"/>
              <a:defRPr/>
            </a:pPr>
            <a:r>
              <a:rPr lang="en-US" kern="0" dirty="0">
                <a:solidFill>
                  <a:srgbClr val="000000"/>
                </a:solidFill>
                <a:latin typeface="Open Sans"/>
                <a:ea typeface="Open Sans"/>
                <a:cs typeface="Open Sans"/>
              </a:rPr>
              <a:t>Working with physician and peers who have done clinical trials</a:t>
            </a:r>
            <a:endParaRPr lang="en-US" kern="0" dirty="0">
              <a:solidFill>
                <a:srgbClr val="000000"/>
              </a:solidFill>
              <a:latin typeface="Open Sans"/>
              <a:ea typeface="Open Sans"/>
              <a:cs typeface="Open Sans"/>
              <a:sym typeface="Open Sans"/>
            </a:endParaRPr>
          </a:p>
          <a:p>
            <a:pPr defTabSz="1219170">
              <a:lnSpc>
                <a:spcPct val="115000"/>
              </a:lnSpc>
              <a:buClr>
                <a:srgbClr val="000000"/>
              </a:buClr>
              <a:buFont typeface="Open Sans"/>
              <a:buChar char="●"/>
              <a:defRPr/>
            </a:pPr>
            <a:r>
              <a:rPr lang="en-US" sz="2267" kern="0" dirty="0">
                <a:solidFill>
                  <a:srgbClr val="000000"/>
                </a:solidFill>
                <a:latin typeface="Open Sans"/>
                <a:ea typeface="Open Sans"/>
                <a:cs typeface="Open Sans"/>
                <a:sym typeface="Open Sans"/>
              </a:rPr>
              <a:t>Networking and Consortiums</a:t>
            </a:r>
          </a:p>
          <a:p>
            <a:pPr defTabSz="1219170">
              <a:lnSpc>
                <a:spcPct val="115000"/>
              </a:lnSpc>
              <a:buClr>
                <a:srgbClr val="000000"/>
              </a:buClr>
              <a:buFont typeface="Open Sans"/>
              <a:buChar char="●"/>
              <a:defRPr/>
            </a:pPr>
            <a:r>
              <a:rPr lang="en-US" sz="2400" kern="0" dirty="0">
                <a:solidFill>
                  <a:srgbClr val="000000"/>
                </a:solidFill>
                <a:latin typeface="Open Sans"/>
                <a:ea typeface="Open Sans"/>
                <a:cs typeface="Open Sans"/>
                <a:sym typeface="Open Sans"/>
              </a:rPr>
              <a:t>NHMA has research network - on Hispanic research</a:t>
            </a:r>
          </a:p>
          <a:p>
            <a:pPr defTabSz="1219170">
              <a:lnSpc>
                <a:spcPct val="115000"/>
              </a:lnSpc>
              <a:buClr>
                <a:srgbClr val="000000"/>
              </a:buClr>
              <a:buFont typeface="Open Sans"/>
              <a:buChar char="●"/>
              <a:defRPr/>
            </a:pPr>
            <a:r>
              <a:rPr lang="en-US" sz="2400" kern="0" dirty="0">
                <a:solidFill>
                  <a:srgbClr val="000000"/>
                </a:solidFill>
                <a:latin typeface="Open Sans"/>
                <a:ea typeface="Open Sans"/>
                <a:cs typeface="Open Sans"/>
              </a:rPr>
              <a:t>NHMA setting up conferences and networking capabilities among Latino physicians doing clinical trials</a:t>
            </a:r>
          </a:p>
          <a:p>
            <a:pPr defTabSz="1219170">
              <a:lnSpc>
                <a:spcPct val="115000"/>
              </a:lnSpc>
              <a:buClr>
                <a:srgbClr val="000000"/>
              </a:buClr>
              <a:buFont typeface="Open Sans"/>
              <a:buChar char="●"/>
              <a:defRPr/>
            </a:pPr>
            <a:r>
              <a:rPr lang="en-US" sz="2400" kern="0" dirty="0">
                <a:solidFill>
                  <a:srgbClr val="000000"/>
                </a:solidFill>
                <a:latin typeface="Open Sans"/>
                <a:ea typeface="Open Sans"/>
                <a:cs typeface="Open Sans"/>
                <a:sym typeface="Open Sans"/>
              </a:rPr>
              <a:t>Expanding young physicians in participating in clinical</a:t>
            </a:r>
            <a:r>
              <a:rPr lang="en-US" sz="2400" kern="0" dirty="0">
                <a:solidFill>
                  <a:srgbClr val="000000"/>
                </a:solidFill>
                <a:latin typeface="Open Sans"/>
                <a:ea typeface="Open Sans"/>
                <a:cs typeface="Open Sans"/>
              </a:rPr>
              <a:t>l trials</a:t>
            </a:r>
            <a:endParaRPr lang="en-US" sz="2400" kern="0" dirty="0">
              <a:solidFill>
                <a:srgbClr val="000000"/>
              </a:solidFill>
              <a:latin typeface="Open Sans"/>
              <a:ea typeface="Open Sans"/>
              <a:cs typeface="Open Sans"/>
              <a:sym typeface="Open Sans"/>
            </a:endParaRPr>
          </a:p>
          <a:p>
            <a:pPr lvl="1" indent="-457189">
              <a:buClr>
                <a:srgbClr val="000000"/>
              </a:buClr>
              <a:buSzPts val="1800"/>
              <a:buFont typeface="Open Sans"/>
              <a:buChar char="●"/>
              <a:defRPr/>
            </a:pPr>
            <a:endParaRPr lang="en-US" sz="1733" kern="0" dirty="0">
              <a:solidFill>
                <a:srgbClr val="000000"/>
              </a:solidFill>
              <a:latin typeface="Open Sans"/>
              <a:ea typeface="Open Sans"/>
              <a:cs typeface="Open Sans"/>
              <a:sym typeface="Open Sans"/>
            </a:endParaRPr>
          </a:p>
          <a:p>
            <a:pPr marL="152396" indent="0" defTabSz="1219170">
              <a:lnSpc>
                <a:spcPct val="115000"/>
              </a:lnSpc>
              <a:buClr>
                <a:srgbClr val="000000"/>
              </a:buClr>
              <a:buNone/>
              <a:defRPr/>
            </a:pPr>
            <a:endParaRPr lang="en-US" sz="2267" kern="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523995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A51A-2548-41E4-B793-F7C9EC56BF78}"/>
              </a:ext>
            </a:extLst>
          </p:cNvPr>
          <p:cNvSpPr>
            <a:spLocks noGrp="1"/>
          </p:cNvSpPr>
          <p:nvPr>
            <p:ph type="title"/>
          </p:nvPr>
        </p:nvSpPr>
        <p:spPr>
          <a:xfrm>
            <a:off x="4357680" y="388721"/>
            <a:ext cx="11360800" cy="1108400"/>
          </a:xfrm>
        </p:spPr>
        <p:txBody>
          <a:bodyPr/>
          <a:lstStyle/>
          <a:p>
            <a:r>
              <a:rPr lang="en-US" dirty="0"/>
              <a:t>Pharma</a:t>
            </a:r>
          </a:p>
        </p:txBody>
      </p:sp>
      <p:sp>
        <p:nvSpPr>
          <p:cNvPr id="3" name="Text Placeholder 2">
            <a:extLst>
              <a:ext uri="{FF2B5EF4-FFF2-40B4-BE49-F238E27FC236}">
                <a16:creationId xmlns:a16="http://schemas.microsoft.com/office/drawing/2014/main" id="{F864B056-ECC8-4174-8649-292D4B619964}"/>
              </a:ext>
            </a:extLst>
          </p:cNvPr>
          <p:cNvSpPr>
            <a:spLocks noGrp="1"/>
          </p:cNvSpPr>
          <p:nvPr>
            <p:ph type="body" idx="1"/>
          </p:nvPr>
        </p:nvSpPr>
        <p:spPr>
          <a:xfrm>
            <a:off x="831200" y="1657166"/>
            <a:ext cx="11360800" cy="4472000"/>
          </a:xfrm>
        </p:spPr>
        <p:txBody>
          <a:bodyPr/>
          <a:lstStyle/>
          <a:p>
            <a:r>
              <a:rPr lang="en-US" dirty="0"/>
              <a:t>Pharma is always willing to partner with active a successful sites</a:t>
            </a:r>
          </a:p>
          <a:p>
            <a:r>
              <a:rPr lang="en-US" dirty="0"/>
              <a:t>More willing to partner with non-academic centers to speed the enrollment process by using a Central IRB</a:t>
            </a:r>
          </a:p>
          <a:p>
            <a:r>
              <a:rPr lang="en-US" dirty="0"/>
              <a:t>Once successful the pharma will continue to use your site for all future and upcoming studies. </a:t>
            </a:r>
          </a:p>
          <a:p>
            <a:r>
              <a:rPr lang="en-US" dirty="0"/>
              <a:t>They help with equipment, training of staff, etc.</a:t>
            </a:r>
          </a:p>
          <a:p>
            <a:endParaRPr lang="en-US" dirty="0"/>
          </a:p>
        </p:txBody>
      </p:sp>
      <p:pic>
        <p:nvPicPr>
          <p:cNvPr id="4" name="Google Shape;63;p13">
            <a:extLst>
              <a:ext uri="{FF2B5EF4-FFF2-40B4-BE49-F238E27FC236}">
                <a16:creationId xmlns:a16="http://schemas.microsoft.com/office/drawing/2014/main" id="{1F1CE7C0-6C60-4104-8221-E50E37BFD4B0}"/>
              </a:ext>
            </a:extLst>
          </p:cNvPr>
          <p:cNvPicPr preferRelativeResize="0"/>
          <p:nvPr/>
        </p:nvPicPr>
        <p:blipFill>
          <a:blip r:embed="rId2">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2346636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711200" y="1702767"/>
            <a:ext cx="11360800" cy="1108400"/>
          </a:xfrm>
          <a:prstGeom prst="rect">
            <a:avLst/>
          </a:prstGeom>
        </p:spPr>
        <p:txBody>
          <a:bodyPr spcFirstLastPara="1" vert="horz" wrap="square" lIns="121900" tIns="121900" rIns="121900" bIns="121900" rtlCol="0" anchor="b" anchorCtr="0">
            <a:normAutofit/>
          </a:bodyPr>
          <a:lstStyle/>
          <a:p>
            <a:r>
              <a:rPr lang="en"/>
              <a:t>CLRI studies</a:t>
            </a:r>
            <a:endParaRPr dirty="0"/>
          </a:p>
        </p:txBody>
      </p:sp>
      <p:graphicFrame>
        <p:nvGraphicFramePr>
          <p:cNvPr id="126" name="Google Shape;126;p22"/>
          <p:cNvGraphicFramePr/>
          <p:nvPr>
            <p:extLst>
              <p:ext uri="{D42A27DB-BD31-4B8C-83A1-F6EECF244321}">
                <p14:modId xmlns:p14="http://schemas.microsoft.com/office/powerpoint/2010/main" val="2047965097"/>
              </p:ext>
            </p:extLst>
          </p:nvPr>
        </p:nvGraphicFramePr>
        <p:xfrm>
          <a:off x="5513694" y="0"/>
          <a:ext cx="5745710" cy="6620689"/>
        </p:xfrm>
        <a:graphic>
          <a:graphicData uri="http://schemas.openxmlformats.org/drawingml/2006/table">
            <a:tbl>
              <a:tblPr>
                <a:noFill/>
              </a:tblPr>
              <a:tblGrid>
                <a:gridCol w="2872855">
                  <a:extLst>
                    <a:ext uri="{9D8B030D-6E8A-4147-A177-3AD203B41FA5}">
                      <a16:colId xmlns:a16="http://schemas.microsoft.com/office/drawing/2014/main" val="20000"/>
                    </a:ext>
                  </a:extLst>
                </a:gridCol>
                <a:gridCol w="2872855">
                  <a:extLst>
                    <a:ext uri="{9D8B030D-6E8A-4147-A177-3AD203B41FA5}">
                      <a16:colId xmlns:a16="http://schemas.microsoft.com/office/drawing/2014/main" val="20001"/>
                    </a:ext>
                  </a:extLst>
                </a:gridCol>
              </a:tblGrid>
              <a:tr h="509265">
                <a:tc>
                  <a:txBody>
                    <a:bodyPr/>
                    <a:lstStyle/>
                    <a:p>
                      <a:pPr marL="0" lvl="0" indent="0" algn="ctr" rtl="0">
                        <a:spcBef>
                          <a:spcPts val="0"/>
                        </a:spcBef>
                        <a:spcAft>
                          <a:spcPts val="0"/>
                        </a:spcAft>
                        <a:buNone/>
                      </a:pPr>
                      <a:r>
                        <a:rPr lang="en" sz="2000" b="1" dirty="0"/>
                        <a:t>Studies</a:t>
                      </a:r>
                      <a:endParaRPr sz="2000" b="1"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t>Phase</a:t>
                      </a:r>
                      <a:endParaRPr sz="2000" b="1"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06517">
                <a:tc>
                  <a:txBody>
                    <a:bodyPr/>
                    <a:lstStyle/>
                    <a:p>
                      <a:pPr marL="0" lvl="0" indent="0" algn="l" rtl="0">
                        <a:lnSpc>
                          <a:spcPct val="115000"/>
                        </a:lnSpc>
                        <a:spcBef>
                          <a:spcPts val="0"/>
                        </a:spcBef>
                        <a:spcAft>
                          <a:spcPts val="1200"/>
                        </a:spcAft>
                        <a:buClr>
                          <a:schemeClr val="dk1"/>
                        </a:buClr>
                        <a:buSzPts val="1100"/>
                        <a:buFont typeface="Arial"/>
                        <a:buNone/>
                      </a:pPr>
                      <a:r>
                        <a:rPr lang="en" sz="2000" dirty="0">
                          <a:solidFill>
                            <a:srgbClr val="222222"/>
                          </a:solidFill>
                          <a:highlight>
                            <a:srgbClr val="FFFFFF"/>
                          </a:highlight>
                        </a:rPr>
                        <a:t>Galmed NASH F2/3- (150 pts)</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dirty="0"/>
                        <a:t>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38449">
                <a:tc>
                  <a:txBody>
                    <a:bodyPr/>
                    <a:lstStyle/>
                    <a:p>
                      <a:pPr marL="0" lvl="0" indent="0" algn="l" rtl="0">
                        <a:spcBef>
                          <a:spcPts val="0"/>
                        </a:spcBef>
                        <a:spcAft>
                          <a:spcPts val="0"/>
                        </a:spcAft>
                        <a:buNone/>
                      </a:pPr>
                      <a:r>
                        <a:rPr lang="en" sz="2000" dirty="0"/>
                        <a:t>Assembly </a:t>
                      </a:r>
                      <a:endParaRPr sz="2000" dirty="0"/>
                    </a:p>
                    <a:p>
                      <a:pPr marL="0" lvl="0" indent="0" algn="l" rtl="0">
                        <a:spcBef>
                          <a:spcPts val="0"/>
                        </a:spcBef>
                        <a:spcAft>
                          <a:spcPts val="0"/>
                        </a:spcAft>
                        <a:buNone/>
                      </a:pPr>
                      <a:r>
                        <a:rPr lang="en" sz="800" dirty="0"/>
                        <a:t>Hepatitis B E antigen positive and negative TN, or +Viremia</a:t>
                      </a:r>
                      <a:endParaRPr sz="8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a:t>2a</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09265">
                <a:tc>
                  <a:txBody>
                    <a:bodyPr/>
                    <a:lstStyle/>
                    <a:p>
                      <a:pPr marL="0" lvl="0" indent="0" algn="l" rtl="0">
                        <a:spcBef>
                          <a:spcPts val="0"/>
                        </a:spcBef>
                        <a:spcAft>
                          <a:spcPts val="0"/>
                        </a:spcAft>
                        <a:buNone/>
                      </a:pPr>
                      <a:r>
                        <a:rPr lang="en" sz="2000" dirty="0"/>
                        <a:t>Novartis NASH F2/3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a:t>2b</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09265">
                <a:tc>
                  <a:txBody>
                    <a:bodyPr/>
                    <a:lstStyle/>
                    <a:p>
                      <a:pPr marL="0" lvl="0" indent="0" algn="l" rtl="0">
                        <a:spcBef>
                          <a:spcPts val="0"/>
                        </a:spcBef>
                        <a:spcAft>
                          <a:spcPts val="0"/>
                        </a:spcAft>
                        <a:buNone/>
                      </a:pPr>
                      <a:r>
                        <a:rPr lang="en" sz="2000" dirty="0"/>
                        <a:t>Galectin cirrhosis</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a:t>2b/3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09265">
                <a:tc>
                  <a:txBody>
                    <a:bodyPr/>
                    <a:lstStyle/>
                    <a:p>
                      <a:pPr marL="0" lvl="0" indent="0" algn="l" rtl="0">
                        <a:spcBef>
                          <a:spcPts val="0"/>
                        </a:spcBef>
                        <a:spcAft>
                          <a:spcPts val="0"/>
                        </a:spcAft>
                        <a:buNone/>
                      </a:pPr>
                      <a:r>
                        <a:rPr lang="en" sz="2000" dirty="0"/>
                        <a:t>Celgene F3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a:t>2</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09265">
                <a:tc>
                  <a:txBody>
                    <a:bodyPr/>
                    <a:lstStyle/>
                    <a:p>
                      <a:pPr marL="0" lvl="0" indent="0" algn="l" rtl="0">
                        <a:spcBef>
                          <a:spcPts val="0"/>
                        </a:spcBef>
                        <a:spcAft>
                          <a:spcPts val="0"/>
                        </a:spcAft>
                        <a:buNone/>
                      </a:pPr>
                      <a:r>
                        <a:rPr lang="en" sz="2000" dirty="0"/>
                        <a:t>Gilead 5443 PSC</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dirty="0"/>
                        <a:t>2</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09265">
                <a:tc>
                  <a:txBody>
                    <a:bodyPr/>
                    <a:lstStyle/>
                    <a:p>
                      <a:pPr marL="0" lvl="0" indent="0" algn="l" rtl="0">
                        <a:spcBef>
                          <a:spcPts val="0"/>
                        </a:spcBef>
                        <a:spcAft>
                          <a:spcPts val="0"/>
                        </a:spcAft>
                        <a:buNone/>
                      </a:pPr>
                      <a:r>
                        <a:rPr lang="en" sz="2000"/>
                        <a:t>Gilead 4194 PSC</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dirty="0"/>
                        <a:t>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09265">
                <a:tc>
                  <a:txBody>
                    <a:bodyPr/>
                    <a:lstStyle/>
                    <a:p>
                      <a:pPr marL="0" lvl="0" indent="0" algn="l" rtl="0">
                        <a:spcBef>
                          <a:spcPts val="0"/>
                        </a:spcBef>
                        <a:spcAft>
                          <a:spcPts val="0"/>
                        </a:spcAft>
                        <a:buNone/>
                      </a:pPr>
                      <a:r>
                        <a:rPr lang="en" sz="2000"/>
                        <a:t>Viking </a:t>
                      </a:r>
                      <a:r>
                        <a:rPr lang="en" sz="2000">
                          <a:solidFill>
                            <a:schemeClr val="dk1"/>
                          </a:solidFill>
                        </a:rPr>
                        <a:t>NASH F2/3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dirty="0"/>
                        <a:t>2b</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09265">
                <a:tc>
                  <a:txBody>
                    <a:bodyPr/>
                    <a:lstStyle/>
                    <a:p>
                      <a:pPr marL="0" lvl="0" indent="0" algn="l" rtl="0">
                        <a:spcBef>
                          <a:spcPts val="0"/>
                        </a:spcBef>
                        <a:spcAft>
                          <a:spcPts val="0"/>
                        </a:spcAft>
                        <a:buNone/>
                      </a:pPr>
                      <a:r>
                        <a:rPr lang="en" sz="2000"/>
                        <a:t>Pfizer </a:t>
                      </a:r>
                      <a:r>
                        <a:rPr lang="en" sz="2000">
                          <a:solidFill>
                            <a:schemeClr val="dk1"/>
                          </a:solidFill>
                        </a:rPr>
                        <a:t>NASH F2/3</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dirty="0"/>
                        <a:t>2</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509265">
                <a:tc>
                  <a:txBody>
                    <a:bodyPr/>
                    <a:lstStyle/>
                    <a:p>
                      <a:pPr marL="0" lvl="0" indent="0" algn="l" rtl="0">
                        <a:spcBef>
                          <a:spcPts val="0"/>
                        </a:spcBef>
                        <a:spcAft>
                          <a:spcPts val="0"/>
                        </a:spcAft>
                        <a:buNone/>
                      </a:pPr>
                      <a:r>
                        <a:rPr lang="en" sz="2000" dirty="0"/>
                        <a:t>Pliant PSC</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000" dirty="0"/>
                        <a:t>2a</a:t>
                      </a:r>
                      <a:endParaRPr sz="2000" dirty="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127" name="Google Shape;127;p22"/>
          <p:cNvPicPr preferRelativeResize="0"/>
          <p:nvPr/>
        </p:nvPicPr>
        <p:blipFill>
          <a:blip r:embed="rId3">
            <a:alphaModFix/>
          </a:blip>
          <a:stretch>
            <a:fillRect/>
          </a:stretch>
        </p:blipFill>
        <p:spPr>
          <a:xfrm>
            <a:off x="0" y="0"/>
            <a:ext cx="3056432" cy="1258267"/>
          </a:xfrm>
          <a:prstGeom prst="rect">
            <a:avLst/>
          </a:prstGeom>
          <a:noFill/>
          <a:ln>
            <a:noFill/>
          </a:ln>
        </p:spPr>
      </p:pic>
    </p:spTree>
    <p:extLst>
      <p:ext uri="{BB962C8B-B14F-4D97-AF65-F5344CB8AC3E}">
        <p14:creationId xmlns:p14="http://schemas.microsoft.com/office/powerpoint/2010/main" val="3083991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FD47-4F96-4A56-B8F7-7CC1B61BE01E}"/>
              </a:ext>
            </a:extLst>
          </p:cNvPr>
          <p:cNvSpPr>
            <a:spLocks noGrp="1"/>
          </p:cNvSpPr>
          <p:nvPr>
            <p:ph type="title"/>
          </p:nvPr>
        </p:nvSpPr>
        <p:spPr/>
        <p:txBody>
          <a:bodyPr/>
          <a:lstStyle/>
          <a:p>
            <a:pPr algn="ctr"/>
            <a:r>
              <a:rPr lang="en-US" dirty="0"/>
              <a:t>Research Hound</a:t>
            </a:r>
          </a:p>
        </p:txBody>
      </p:sp>
      <p:sp>
        <p:nvSpPr>
          <p:cNvPr id="3" name="Text Placeholder 2">
            <a:extLst>
              <a:ext uri="{FF2B5EF4-FFF2-40B4-BE49-F238E27FC236}">
                <a16:creationId xmlns:a16="http://schemas.microsoft.com/office/drawing/2014/main" id="{C1D336FB-DDDB-4D88-9F58-46A0D7F0E9B9}"/>
              </a:ext>
            </a:extLst>
          </p:cNvPr>
          <p:cNvSpPr>
            <a:spLocks noGrp="1"/>
          </p:cNvSpPr>
          <p:nvPr>
            <p:ph type="body" idx="1"/>
          </p:nvPr>
        </p:nvSpPr>
        <p:spPr/>
        <p:txBody>
          <a:bodyPr/>
          <a:lstStyle/>
          <a:p>
            <a:r>
              <a:rPr lang="en-US" dirty="0"/>
              <a:t>App designed to connect patient to clinical trial centers across the country</a:t>
            </a:r>
          </a:p>
        </p:txBody>
      </p:sp>
      <p:pic>
        <p:nvPicPr>
          <p:cNvPr id="4" name="Google Shape;63;p13">
            <a:extLst>
              <a:ext uri="{FF2B5EF4-FFF2-40B4-BE49-F238E27FC236}">
                <a16:creationId xmlns:a16="http://schemas.microsoft.com/office/drawing/2014/main" id="{7DA09E4B-D8A4-4E40-828D-297D9204AC96}"/>
              </a:ext>
            </a:extLst>
          </p:cNvPr>
          <p:cNvPicPr preferRelativeResize="0"/>
          <p:nvPr/>
        </p:nvPicPr>
        <p:blipFill>
          <a:blip r:embed="rId2">
            <a:alphaModFix/>
          </a:blip>
          <a:stretch>
            <a:fillRect/>
          </a:stretch>
        </p:blipFill>
        <p:spPr>
          <a:xfrm>
            <a:off x="0" y="0"/>
            <a:ext cx="2692392" cy="1108400"/>
          </a:xfrm>
          <a:prstGeom prst="rect">
            <a:avLst/>
          </a:prstGeom>
          <a:noFill/>
          <a:ln>
            <a:noFill/>
          </a:ln>
        </p:spPr>
      </p:pic>
      <p:pic>
        <p:nvPicPr>
          <p:cNvPr id="5" name="Picture 4">
            <a:extLst>
              <a:ext uri="{FF2B5EF4-FFF2-40B4-BE49-F238E27FC236}">
                <a16:creationId xmlns:a16="http://schemas.microsoft.com/office/drawing/2014/main" id="{105981EB-C066-440B-A33B-A2B2E0620768}"/>
              </a:ext>
            </a:extLst>
          </p:cNvPr>
          <p:cNvPicPr>
            <a:picLocks noChangeAspect="1"/>
          </p:cNvPicPr>
          <p:nvPr/>
        </p:nvPicPr>
        <p:blipFill rotWithShape="1">
          <a:blip r:embed="rId3"/>
          <a:srcRect t="1938" r="1420"/>
          <a:stretch/>
        </p:blipFill>
        <p:spPr>
          <a:xfrm>
            <a:off x="4468623" y="3023616"/>
            <a:ext cx="2822195" cy="2769616"/>
          </a:xfrm>
          <a:prstGeom prst="rect">
            <a:avLst/>
          </a:prstGeom>
        </p:spPr>
      </p:pic>
    </p:spTree>
    <p:extLst>
      <p:ext uri="{BB962C8B-B14F-4D97-AF65-F5344CB8AC3E}">
        <p14:creationId xmlns:p14="http://schemas.microsoft.com/office/powerpoint/2010/main" val="114880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400000" scaled="0"/>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D21CA-919C-1A48-A8B3-EA8E04188F7C}"/>
              </a:ext>
            </a:extLst>
          </p:cNvPr>
          <p:cNvSpPr>
            <a:spLocks noGrp="1"/>
          </p:cNvSpPr>
          <p:nvPr>
            <p:ph idx="1"/>
          </p:nvPr>
        </p:nvSpPr>
        <p:spPr>
          <a:xfrm>
            <a:off x="77037" y="1690688"/>
            <a:ext cx="12037925" cy="4351338"/>
          </a:xfrm>
        </p:spPr>
        <p:txBody>
          <a:bodyPr/>
          <a:lstStyle/>
          <a:p>
            <a:pPr marL="0" indent="0" algn="ctr">
              <a:buNone/>
            </a:pPr>
            <a:endParaRPr lang="en-US" dirty="0"/>
          </a:p>
          <a:p>
            <a:pPr marL="0" indent="0" algn="ctr">
              <a:buNone/>
            </a:pPr>
            <a:endParaRPr lang="en-US" b="1" dirty="0"/>
          </a:p>
          <a:p>
            <a:pPr marL="0" indent="0" algn="ctr">
              <a:buNone/>
            </a:pPr>
            <a:endParaRPr lang="en-US" b="1" dirty="0"/>
          </a:p>
          <a:p>
            <a:pPr marL="0" indent="0" algn="ctr">
              <a:buNone/>
            </a:pPr>
            <a:endParaRPr lang="en-US" b="1" dirty="0"/>
          </a:p>
          <a:p>
            <a:pPr marL="0" indent="0">
              <a:buNone/>
            </a:pPr>
            <a:r>
              <a:rPr lang="en-US" b="1" dirty="0"/>
              <a:t>                                           Joseph Martel, MD </a:t>
            </a:r>
          </a:p>
          <a:p>
            <a:pPr marL="0" indent="0">
              <a:buNone/>
            </a:pPr>
            <a:r>
              <a:rPr lang="en-US" b="1" dirty="0"/>
              <a:t>                                           Assistant Dean of Graduate Medical Education</a:t>
            </a:r>
          </a:p>
          <a:p>
            <a:pPr marL="0" indent="0">
              <a:buNone/>
            </a:pPr>
            <a:r>
              <a:rPr lang="en-US" b="1" dirty="0"/>
              <a:t>                                           Chair, Department of Ophthalmology</a:t>
            </a:r>
          </a:p>
          <a:p>
            <a:pPr marL="0" indent="0">
              <a:buNone/>
            </a:pPr>
            <a:r>
              <a:rPr lang="en-US" b="1" dirty="0"/>
              <a:t>                                           California Northstate College of Medicine</a:t>
            </a:r>
          </a:p>
          <a:p>
            <a:pPr marL="0" indent="0">
              <a:buNone/>
            </a:pPr>
            <a:endParaRPr lang="en-US" dirty="0"/>
          </a:p>
        </p:txBody>
      </p:sp>
      <p:pic>
        <p:nvPicPr>
          <p:cNvPr id="5" name="Picture 4">
            <a:extLst>
              <a:ext uri="{FF2B5EF4-FFF2-40B4-BE49-F238E27FC236}">
                <a16:creationId xmlns:a16="http://schemas.microsoft.com/office/drawing/2014/main" id="{D8F10D49-860A-0E4A-9B43-36FF1DCBD60C}"/>
              </a:ext>
            </a:extLst>
          </p:cNvPr>
          <p:cNvPicPr>
            <a:picLocks noChangeAspect="1"/>
          </p:cNvPicPr>
          <p:nvPr/>
        </p:nvPicPr>
        <p:blipFill>
          <a:blip r:embed="rId2"/>
          <a:stretch>
            <a:fillRect/>
          </a:stretch>
        </p:blipFill>
        <p:spPr>
          <a:xfrm>
            <a:off x="979216" y="426869"/>
            <a:ext cx="2204964" cy="2302806"/>
          </a:xfrm>
          <a:prstGeom prst="rect">
            <a:avLst/>
          </a:prstGeom>
          <a:effectLst>
            <a:glow rad="127000">
              <a:schemeClr val="accent1"/>
            </a:glow>
          </a:effectLst>
        </p:spPr>
      </p:pic>
      <p:sp>
        <p:nvSpPr>
          <p:cNvPr id="6" name="TextBox 5">
            <a:extLst>
              <a:ext uri="{FF2B5EF4-FFF2-40B4-BE49-F238E27FC236}">
                <a16:creationId xmlns:a16="http://schemas.microsoft.com/office/drawing/2014/main" id="{E762935C-1EEF-244A-9A1C-A83AAF8374CC}"/>
              </a:ext>
            </a:extLst>
          </p:cNvPr>
          <p:cNvSpPr txBox="1"/>
          <p:nvPr/>
        </p:nvSpPr>
        <p:spPr>
          <a:xfrm>
            <a:off x="3358351" y="1690688"/>
            <a:ext cx="63517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volini" panose="020B0604020202020204" pitchFamily="34" charset="0"/>
                <a:ea typeface="Apple Color Emoji" pitchFamily="2" charset="0"/>
                <a:cs typeface="Cavolini" panose="020B0604020202020204" pitchFamily="34" charset="0"/>
              </a:rPr>
              <a:t>Solo</a:t>
            </a:r>
            <a:r>
              <a:rPr kumimoji="0" lang="en-US" sz="6000" b="1" i="0" u="none" strike="noStrike" kern="1200" cap="none" spc="0" normalizeH="0" baseline="0" noProof="0" dirty="0">
                <a:ln>
                  <a:noFill/>
                </a:ln>
                <a:solidFill>
                  <a:srgbClr val="0C5E2B"/>
                </a:solidFill>
                <a:effectLst/>
                <a:uLnTx/>
                <a:uFillTx/>
                <a:latin typeface="Cavolini" panose="020B0604020202020204" pitchFamily="34" charset="0"/>
                <a:ea typeface="Apple Color Emoji" pitchFamily="2" charset="0"/>
                <a:cs typeface="Cavolini" panose="020B0604020202020204" pitchFamily="34" charset="0"/>
              </a:rPr>
              <a:t>Kiko</a:t>
            </a:r>
            <a:r>
              <a:rPr kumimoji="0" lang="en-US" sz="6000" b="1" i="0" u="none" strike="noStrike" kern="1200" cap="none" spc="0" normalizeH="0" baseline="0" noProof="0" dirty="0">
                <a:ln>
                  <a:noFill/>
                </a:ln>
                <a:solidFill>
                  <a:prstClr val="black"/>
                </a:solidFill>
                <a:effectLst/>
                <a:uLnTx/>
                <a:uFillTx/>
                <a:latin typeface="Cavolini" panose="020B0604020202020204" pitchFamily="34" charset="0"/>
                <a:ea typeface="Apple Color Emoji" pitchFamily="2" charset="0"/>
                <a:cs typeface="Cavolini" panose="020B0604020202020204" pitchFamily="34" charset="0"/>
              </a:rPr>
              <a:t>.org</a:t>
            </a:r>
          </a:p>
        </p:txBody>
      </p:sp>
    </p:spTree>
    <p:extLst>
      <p:ext uri="{BB962C8B-B14F-4D97-AF65-F5344CB8AC3E}">
        <p14:creationId xmlns:p14="http://schemas.microsoft.com/office/powerpoint/2010/main" val="1507385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6EAD-7EF7-4512-AF7E-B7EF677E1285}"/>
              </a:ext>
            </a:extLst>
          </p:cNvPr>
          <p:cNvSpPr>
            <a:spLocks noGrp="1"/>
          </p:cNvSpPr>
          <p:nvPr>
            <p:ph type="title"/>
          </p:nvPr>
        </p:nvSpPr>
        <p:spPr/>
        <p:txBody>
          <a:bodyPr/>
          <a:lstStyle/>
          <a:p>
            <a:r>
              <a:rPr lang="en-US" dirty="0"/>
              <a:t>Thank you</a:t>
            </a:r>
          </a:p>
        </p:txBody>
      </p:sp>
      <p:pic>
        <p:nvPicPr>
          <p:cNvPr id="3" name="Google Shape;63;p13">
            <a:extLst>
              <a:ext uri="{FF2B5EF4-FFF2-40B4-BE49-F238E27FC236}">
                <a16:creationId xmlns:a16="http://schemas.microsoft.com/office/drawing/2014/main" id="{4D29458C-7B52-4FC2-BE8B-0CFD4D00A8DE}"/>
              </a:ext>
            </a:extLst>
          </p:cNvPr>
          <p:cNvPicPr preferRelativeResize="0"/>
          <p:nvPr/>
        </p:nvPicPr>
        <p:blipFill>
          <a:blip r:embed="rId2">
            <a:alphaModFix/>
          </a:blip>
          <a:stretch>
            <a:fillRect/>
          </a:stretch>
        </p:blipFill>
        <p:spPr>
          <a:xfrm>
            <a:off x="0" y="0"/>
            <a:ext cx="2692392" cy="1108400"/>
          </a:xfrm>
          <a:prstGeom prst="rect">
            <a:avLst/>
          </a:prstGeom>
          <a:noFill/>
          <a:ln>
            <a:noFill/>
          </a:ln>
        </p:spPr>
      </p:pic>
    </p:spTree>
    <p:extLst>
      <p:ext uri="{BB962C8B-B14F-4D97-AF65-F5344CB8AC3E}">
        <p14:creationId xmlns:p14="http://schemas.microsoft.com/office/powerpoint/2010/main" val="4109963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190" y="-68480"/>
            <a:ext cx="5862705" cy="1184900"/>
          </a:xfrm>
        </p:spPr>
        <p:txBody>
          <a:bodyPr>
            <a:noAutofit/>
          </a:bodyPr>
          <a:lstStyle/>
          <a:p>
            <a:r>
              <a:rPr lang="en-US" sz="4000" dirty="0" smtClean="0"/>
              <a:t>NHHF </a:t>
            </a:r>
            <a:r>
              <a:rPr lang="en-US" sz="4000" dirty="0"/>
              <a:t>Updates</a:t>
            </a:r>
          </a:p>
        </p:txBody>
      </p:sp>
      <p:sp>
        <p:nvSpPr>
          <p:cNvPr id="16" name="TextBox 15"/>
          <p:cNvSpPr txBox="1"/>
          <p:nvPr/>
        </p:nvSpPr>
        <p:spPr>
          <a:xfrm>
            <a:off x="2065716" y="1434335"/>
            <a:ext cx="9225600" cy="6386364"/>
          </a:xfrm>
          <a:prstGeom prst="rect">
            <a:avLst/>
          </a:prstGeom>
          <a:noFill/>
        </p:spPr>
        <p:txBody>
          <a:bodyPr wrap="square" rtlCol="0">
            <a:spAutoFit/>
          </a:bodyPr>
          <a:lstStyle/>
          <a:p>
            <a:pPr marL="783267" lvl="1" indent="-380990" defTabSz="914377">
              <a:spcBef>
                <a:spcPts val="551"/>
              </a:spcBef>
              <a:buClr>
                <a:srgbClr val="31B6FD"/>
              </a:buClr>
              <a:buFont typeface="Arial" panose="020B0604020202020204" pitchFamily="34" charset="0"/>
              <a:buChar char="•"/>
            </a:pPr>
            <a:r>
              <a:rPr lang="en-US" sz="2000" b="1" u="sng" dirty="0">
                <a:solidFill>
                  <a:prstClr val="black"/>
                </a:solidFill>
                <a:cs typeface="Arial"/>
                <a:sym typeface="Arial"/>
              </a:rPr>
              <a:t>Clinical Trial Mentorship </a:t>
            </a:r>
            <a:r>
              <a:rPr lang="en-US" sz="2000" b="1" u="sng" dirty="0" smtClean="0">
                <a:solidFill>
                  <a:prstClr val="black"/>
                </a:solidFill>
                <a:cs typeface="Arial"/>
                <a:sym typeface="Arial"/>
              </a:rPr>
              <a:t>Opportunity</a:t>
            </a:r>
            <a:endParaRPr lang="en-US" sz="2000" b="1" u="sng" dirty="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r>
              <a:rPr lang="en-US" sz="2000" kern="0" dirty="0">
                <a:solidFill>
                  <a:prstClr val="black"/>
                </a:solidFill>
                <a:cs typeface="Arial"/>
                <a:sym typeface="Arial"/>
              </a:rPr>
              <a:t>If interested in becoming a mentor/mentee, please email us: </a:t>
            </a:r>
            <a:r>
              <a:rPr lang="en-US" sz="2000" b="1" u="sng" kern="0" dirty="0">
                <a:solidFill>
                  <a:prstClr val="black"/>
                </a:solidFill>
                <a:cs typeface="Arial"/>
                <a:sym typeface="Arial"/>
                <a:hlinkClick r:id="rId2"/>
              </a:rPr>
              <a:t>nhhf@nhmafoundation.org</a:t>
            </a:r>
            <a:r>
              <a:rPr lang="en-US" sz="2000" b="1" u="sng" kern="0" dirty="0">
                <a:solidFill>
                  <a:prstClr val="black"/>
                </a:solidFill>
                <a:cs typeface="Arial"/>
                <a:sym typeface="Arial"/>
              </a:rPr>
              <a:t> </a:t>
            </a:r>
            <a:endParaRPr lang="en-US" sz="2000" b="1" u="sng" dirty="0" smtClean="0">
              <a:solidFill>
                <a:prstClr val="black"/>
              </a:solidFill>
              <a:cs typeface="Arial"/>
              <a:sym typeface="Arial"/>
            </a:endParaRPr>
          </a:p>
          <a:p>
            <a:pPr marL="783267" lvl="1" indent="-380990" defTabSz="914377">
              <a:lnSpc>
                <a:spcPct val="150000"/>
              </a:lnSpc>
              <a:spcBef>
                <a:spcPts val="551"/>
              </a:spcBef>
              <a:buClr>
                <a:srgbClr val="31B6FD"/>
              </a:buClr>
              <a:buFont typeface="Arial" panose="020B0604020202020204" pitchFamily="34" charset="0"/>
              <a:buChar char="•"/>
            </a:pPr>
            <a:r>
              <a:rPr lang="en-US" sz="2000" b="1" u="sng" dirty="0" smtClean="0">
                <a:solidFill>
                  <a:prstClr val="black"/>
                </a:solidFill>
                <a:cs typeface="Arial"/>
                <a:sym typeface="Arial"/>
              </a:rPr>
              <a:t>Post-webinar Questionnaire </a:t>
            </a:r>
          </a:p>
          <a:p>
            <a:pPr marL="1240467" lvl="2" indent="-380990" defTabSz="914377">
              <a:spcBef>
                <a:spcPts val="551"/>
              </a:spcBef>
              <a:buClr>
                <a:srgbClr val="31B6FD"/>
              </a:buClr>
              <a:buFont typeface="Arial" panose="020B0604020202020204" pitchFamily="34" charset="0"/>
              <a:buChar char="•"/>
            </a:pPr>
            <a:r>
              <a:rPr lang="en-US" sz="2000" kern="0" dirty="0" smtClean="0">
                <a:solidFill>
                  <a:prstClr val="black"/>
                </a:solidFill>
                <a:cs typeface="Arial"/>
                <a:sym typeface="Arial"/>
              </a:rPr>
              <a:t>Please support and submit</a:t>
            </a:r>
            <a:endParaRPr lang="en-US" sz="2000" kern="0" dirty="0">
              <a:solidFill>
                <a:prstClr val="black"/>
              </a:solidFill>
              <a:cs typeface="Arial"/>
              <a:sym typeface="Arial"/>
            </a:endParaRPr>
          </a:p>
          <a:p>
            <a:pPr marL="783267" lvl="1" indent="-380990" defTabSz="914377">
              <a:lnSpc>
                <a:spcPct val="150000"/>
              </a:lnSpc>
              <a:spcBef>
                <a:spcPts val="551"/>
              </a:spcBef>
              <a:buClr>
                <a:srgbClr val="31B6FD"/>
              </a:buClr>
              <a:buFont typeface="Arial" panose="020B0604020202020204" pitchFamily="34" charset="0"/>
              <a:buChar char="•"/>
            </a:pPr>
            <a:r>
              <a:rPr lang="en-US" sz="2000" b="1" u="sng" dirty="0" smtClean="0">
                <a:solidFill>
                  <a:prstClr val="black"/>
                </a:solidFill>
                <a:cs typeface="Arial"/>
                <a:sym typeface="Arial"/>
              </a:rPr>
              <a:t>2022 Annual Hispanic Health Professional Student Scholarship Gala</a:t>
            </a:r>
          </a:p>
          <a:p>
            <a:pPr marL="1240467" lvl="2" indent="-380990" defTabSz="914377">
              <a:spcBef>
                <a:spcPts val="551"/>
              </a:spcBef>
              <a:buClr>
                <a:srgbClr val="31B6FD"/>
              </a:buClr>
              <a:buFont typeface="Arial" panose="020B0604020202020204" pitchFamily="34" charset="0"/>
              <a:buChar char="•"/>
            </a:pPr>
            <a:r>
              <a:rPr lang="en-US" sz="2000" kern="0" dirty="0" smtClean="0">
                <a:solidFill>
                  <a:prstClr val="black"/>
                </a:solidFill>
                <a:cs typeface="Arial"/>
                <a:sym typeface="Arial"/>
              </a:rPr>
              <a:t>If interested in Sponsorship opportunities </a:t>
            </a:r>
            <a:r>
              <a:rPr lang="en-US" sz="2000" kern="0" dirty="0">
                <a:solidFill>
                  <a:prstClr val="black"/>
                </a:solidFill>
                <a:cs typeface="Arial"/>
                <a:sym typeface="Arial"/>
              </a:rPr>
              <a:t>please email </a:t>
            </a:r>
            <a:r>
              <a:rPr lang="en-US" sz="2000" kern="0" dirty="0" smtClean="0">
                <a:solidFill>
                  <a:prstClr val="black"/>
                </a:solidFill>
                <a:cs typeface="Arial"/>
                <a:sym typeface="Arial"/>
              </a:rPr>
              <a:t>us at </a:t>
            </a:r>
            <a:r>
              <a:rPr lang="en-US" sz="2000" b="1" u="sng" dirty="0">
                <a:solidFill>
                  <a:prstClr val="black"/>
                </a:solidFill>
                <a:cs typeface="Arial"/>
                <a:sym typeface="Arial"/>
                <a:hlinkClick r:id="rId2"/>
              </a:rPr>
              <a:t>nhhf@nhmafoundation.org</a:t>
            </a:r>
            <a:r>
              <a:rPr lang="en-US" sz="2000" b="1" u="sng" dirty="0">
                <a:solidFill>
                  <a:prstClr val="black"/>
                </a:solidFill>
                <a:cs typeface="Arial"/>
                <a:sym typeface="Arial"/>
              </a:rPr>
              <a:t> </a:t>
            </a:r>
          </a:p>
          <a:p>
            <a:pPr marL="1240467" lvl="2" indent="-380990" defTabSz="914377">
              <a:spcBef>
                <a:spcPts val="551"/>
              </a:spcBef>
              <a:buClr>
                <a:srgbClr val="31B6FD"/>
              </a:buClr>
              <a:buFont typeface="Arial" panose="020B0604020202020204" pitchFamily="34" charset="0"/>
              <a:buChar char="•"/>
            </a:pPr>
            <a:r>
              <a:rPr lang="en-US" sz="2000" dirty="0">
                <a:solidFill>
                  <a:prstClr val="black"/>
                </a:solidFill>
                <a:cs typeface="Arial"/>
                <a:sym typeface="Arial"/>
              </a:rPr>
              <a:t>Deadline to sponsor is </a:t>
            </a:r>
            <a:r>
              <a:rPr lang="en-US" sz="2000" b="1" dirty="0">
                <a:solidFill>
                  <a:prstClr val="black"/>
                </a:solidFill>
                <a:cs typeface="Arial"/>
                <a:sym typeface="Arial"/>
              </a:rPr>
              <a:t>Friday, September 23</a:t>
            </a:r>
            <a:r>
              <a:rPr lang="en-US" sz="2000" b="1" baseline="30000" dirty="0">
                <a:solidFill>
                  <a:prstClr val="black"/>
                </a:solidFill>
                <a:cs typeface="Arial"/>
                <a:sym typeface="Arial"/>
              </a:rPr>
              <a:t>rd</a:t>
            </a:r>
            <a:r>
              <a:rPr lang="en-US" sz="2000" b="1" dirty="0">
                <a:solidFill>
                  <a:prstClr val="black"/>
                </a:solidFill>
                <a:cs typeface="Arial"/>
                <a:sym typeface="Arial"/>
              </a:rPr>
              <a:t>, 2022</a:t>
            </a:r>
            <a:r>
              <a:rPr lang="en-US" sz="2000" b="1" dirty="0" smtClean="0">
                <a:solidFill>
                  <a:prstClr val="black"/>
                </a:solidFill>
                <a:cs typeface="Arial"/>
                <a:sym typeface="Arial"/>
              </a:rPr>
              <a:t>.</a:t>
            </a:r>
            <a:endParaRPr lang="en-US" sz="2000" b="1" dirty="0" smtClean="0">
              <a:solidFill>
                <a:prstClr val="black"/>
              </a:solidFill>
              <a:latin typeface="Gill Sans MT"/>
              <a:cs typeface="Arial"/>
              <a:sym typeface="Arial"/>
            </a:endParaRPr>
          </a:p>
          <a:p>
            <a:pPr marL="402277" lvl="1" defTabSz="914377">
              <a:lnSpc>
                <a:spcPct val="150000"/>
              </a:lnSpc>
              <a:spcBef>
                <a:spcPts val="551"/>
              </a:spcBef>
              <a:buClr>
                <a:srgbClr val="31B6FD"/>
              </a:buClr>
            </a:pPr>
            <a:endParaRPr lang="en-US" b="1" u="sng" dirty="0" smtClean="0">
              <a:solidFill>
                <a:prstClr val="black"/>
              </a:solidFill>
              <a:cs typeface="Arial"/>
              <a:sym typeface="Arial"/>
            </a:endParaRPr>
          </a:p>
          <a:p>
            <a:pPr marL="688027" lvl="1" indent="-285750" defTabSz="914377">
              <a:lnSpc>
                <a:spcPct val="150000"/>
              </a:lnSpc>
              <a:spcBef>
                <a:spcPts val="551"/>
              </a:spcBef>
              <a:buClr>
                <a:srgbClr val="31B6FD"/>
              </a:buClr>
              <a:buFont typeface="Arial" panose="020B0604020202020204" pitchFamily="34" charset="0"/>
              <a:buChar char="•"/>
            </a:pPr>
            <a:endParaRPr lang="en-US" b="1" u="sng" dirty="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endParaRPr lang="en-US" dirty="0" smtClean="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endParaRPr lang="en-US" dirty="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endParaRPr lang="en-US" dirty="0" smtClean="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endParaRPr lang="en-US" dirty="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endParaRPr lang="en-US" dirty="0" smtClean="0">
              <a:solidFill>
                <a:prstClr val="black"/>
              </a:solidFill>
              <a:cs typeface="Arial"/>
              <a:sym typeface="Aria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9218" y="73367"/>
            <a:ext cx="2036320" cy="952998"/>
          </a:xfrm>
          <a:prstGeom prst="rect">
            <a:avLst/>
          </a:prstGeom>
        </p:spPr>
      </p:pic>
    </p:spTree>
    <p:extLst>
      <p:ext uri="{BB962C8B-B14F-4D97-AF65-F5344CB8AC3E}">
        <p14:creationId xmlns:p14="http://schemas.microsoft.com/office/powerpoint/2010/main" val="221212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67">
              <a:defRPr/>
            </a:pPr>
            <a:fld id="{537D1D7B-70B5-9D4F-A9E5-525C1090DAAC}" type="datetime4">
              <a:rPr lang="en-US" smtClean="0">
                <a:solidFill>
                  <a:srgbClr val="C6E7FC">
                    <a:shade val="50000"/>
                    <a:satMod val="200000"/>
                  </a:srgbClr>
                </a:solidFill>
              </a:rPr>
              <a:pPr defTabSz="457167">
                <a:defRPr/>
              </a:pPr>
              <a:t>August 22, 2022</a:t>
            </a:fld>
            <a:endParaRPr lang="en-US" dirty="0">
              <a:solidFill>
                <a:srgbClr val="C6E7FC">
                  <a:shade val="50000"/>
                  <a:satMod val="200000"/>
                </a:srgbClr>
              </a:solidFill>
            </a:endParaRPr>
          </a:p>
        </p:txBody>
      </p:sp>
      <p:sp>
        <p:nvSpPr>
          <p:cNvPr id="3" name="Slide Number Placeholder 2"/>
          <p:cNvSpPr>
            <a:spLocks noGrp="1"/>
          </p:cNvSpPr>
          <p:nvPr>
            <p:ph type="sldNum" sz="quarter" idx="12"/>
          </p:nvPr>
        </p:nvSpPr>
        <p:spPr/>
        <p:txBody>
          <a:bodyPr/>
          <a:lstStyle/>
          <a:p>
            <a:pPr defTabSz="457167">
              <a:defRPr/>
            </a:pPr>
            <a:fld id="{7FE0505B-37A8-D24C-BEF3-C2D216B51C70}" type="slidenum">
              <a:rPr lang="en-US" smtClean="0">
                <a:solidFill>
                  <a:srgbClr val="C6E7FC">
                    <a:shade val="50000"/>
                    <a:satMod val="200000"/>
                  </a:srgbClr>
                </a:solidFill>
              </a:rPr>
              <a:pPr defTabSz="457167">
                <a:defRPr/>
              </a:pPr>
              <a:t>32</a:t>
            </a:fld>
            <a:endParaRPr lang="en-US" dirty="0">
              <a:solidFill>
                <a:srgbClr val="C6E7FC">
                  <a:shade val="50000"/>
                  <a:satMod val="200000"/>
                </a:srgbClr>
              </a:solidFill>
            </a:endParaRPr>
          </a:p>
        </p:txBody>
      </p:sp>
      <p:sp>
        <p:nvSpPr>
          <p:cNvPr id="4" name="Rectangle 3"/>
          <p:cNvSpPr/>
          <p:nvPr/>
        </p:nvSpPr>
        <p:spPr>
          <a:xfrm>
            <a:off x="2212098" y="1553934"/>
            <a:ext cx="7737120" cy="1708160"/>
          </a:xfrm>
          <a:prstGeom prst="rect">
            <a:avLst/>
          </a:prstGeom>
        </p:spPr>
        <p:txBody>
          <a:bodyPr wrap="square">
            <a:spAutoFit/>
          </a:bodyPr>
          <a:lstStyle/>
          <a:p>
            <a:pPr marL="783267" lvl="1" indent="-380990" defTabSz="914377">
              <a:lnSpc>
                <a:spcPct val="150000"/>
              </a:lnSpc>
              <a:spcBef>
                <a:spcPts val="551"/>
              </a:spcBef>
              <a:buClr>
                <a:srgbClr val="31B6FD"/>
              </a:buClr>
              <a:buFont typeface="Arial" panose="020B0604020202020204" pitchFamily="34" charset="0"/>
              <a:buChar char="•"/>
            </a:pPr>
            <a:r>
              <a:rPr lang="en-US" sz="2000" b="1" u="sng" dirty="0">
                <a:solidFill>
                  <a:prstClr val="black"/>
                </a:solidFill>
                <a:cs typeface="Arial"/>
                <a:sym typeface="Arial"/>
              </a:rPr>
              <a:t>Community Access Grant: Final Call</a:t>
            </a:r>
          </a:p>
          <a:p>
            <a:pPr marL="1240467" lvl="2" indent="-380990" defTabSz="914377">
              <a:spcBef>
                <a:spcPts val="551"/>
              </a:spcBef>
              <a:buClr>
                <a:srgbClr val="31B6FD"/>
              </a:buClr>
              <a:buFont typeface="Arial" panose="020B0604020202020204" pitchFamily="34" charset="0"/>
              <a:buChar char="•"/>
            </a:pPr>
            <a:r>
              <a:rPr lang="en-US" sz="2000" kern="0" dirty="0">
                <a:solidFill>
                  <a:prstClr val="black"/>
                </a:solidFill>
                <a:cs typeface="Arial"/>
                <a:sym typeface="Arial"/>
              </a:rPr>
              <a:t>Deadline is September 4</a:t>
            </a:r>
            <a:endParaRPr lang="en-US" sz="2000" kern="0" dirty="0">
              <a:solidFill>
                <a:prstClr val="black"/>
              </a:solidFill>
              <a:cs typeface="Arial"/>
              <a:sym typeface="Arial"/>
              <a:hlinkClick r:id="rId2"/>
            </a:endParaRPr>
          </a:p>
          <a:p>
            <a:pPr marL="1240467" lvl="2" indent="-380990" defTabSz="914377">
              <a:spcBef>
                <a:spcPts val="551"/>
              </a:spcBef>
              <a:buClr>
                <a:srgbClr val="31B6FD"/>
              </a:buClr>
              <a:buFont typeface="Arial" panose="020B0604020202020204" pitchFamily="34" charset="0"/>
              <a:buChar char="•"/>
            </a:pPr>
            <a:r>
              <a:rPr lang="en-US" sz="2000" dirty="0">
                <a:solidFill>
                  <a:prstClr val="black"/>
                </a:solidFill>
                <a:cs typeface="Arial"/>
                <a:sym typeface="Arial"/>
                <a:hlinkClick r:id="rId2"/>
              </a:rPr>
              <a:t>Check out our Rockefeller Solo Kiko COVID-19 program</a:t>
            </a:r>
            <a:r>
              <a:rPr lang="en-US" sz="2000" b="1" u="sng" dirty="0">
                <a:solidFill>
                  <a:prstClr val="black"/>
                </a:solidFill>
                <a:cs typeface="Arial"/>
                <a:sym typeface="Arial"/>
                <a:hlinkClick r:id="rId2"/>
              </a:rPr>
              <a:t> </a:t>
            </a:r>
            <a:endParaRPr lang="en-US" sz="2000" b="1" u="sng" dirty="0">
              <a:solidFill>
                <a:prstClr val="black"/>
              </a:solidFill>
              <a:cs typeface="Arial"/>
              <a:sym typeface="Arial"/>
            </a:endParaRPr>
          </a:p>
          <a:p>
            <a:pPr marL="1240467" lvl="2" indent="-380990" defTabSz="914377">
              <a:spcBef>
                <a:spcPts val="551"/>
              </a:spcBef>
              <a:buClr>
                <a:srgbClr val="31B6FD"/>
              </a:buClr>
              <a:buFont typeface="Arial" panose="020B0604020202020204" pitchFamily="34" charset="0"/>
              <a:buChar char="•"/>
            </a:pPr>
            <a:r>
              <a:rPr lang="en-US" sz="2000" dirty="0">
                <a:solidFill>
                  <a:prstClr val="black"/>
                </a:solidFill>
                <a:cs typeface="Arial"/>
                <a:sym typeface="Arial"/>
              </a:rPr>
              <a:t>Fill out the </a:t>
            </a:r>
            <a:r>
              <a:rPr lang="en-US" sz="2000" dirty="0">
                <a:solidFill>
                  <a:prstClr val="black"/>
                </a:solidFill>
                <a:cs typeface="Arial"/>
                <a:sym typeface="Arial"/>
                <a:hlinkClick r:id="rId3"/>
              </a:rPr>
              <a:t>survey</a:t>
            </a:r>
            <a:r>
              <a:rPr lang="en-US" sz="2000" dirty="0">
                <a:solidFill>
                  <a:prstClr val="black"/>
                </a:solidFill>
                <a:cs typeface="Arial"/>
                <a:sym typeface="Arial"/>
              </a:rPr>
              <a:t> for a chance to be entered into our raffle! </a:t>
            </a:r>
          </a:p>
        </p:txBody>
      </p:sp>
      <p:sp>
        <p:nvSpPr>
          <p:cNvPr id="5" name="Rectangle 4"/>
          <p:cNvSpPr/>
          <p:nvPr/>
        </p:nvSpPr>
        <p:spPr>
          <a:xfrm>
            <a:off x="1606067" y="73367"/>
            <a:ext cx="3430747" cy="707886"/>
          </a:xfrm>
          <a:prstGeom prst="rect">
            <a:avLst/>
          </a:prstGeom>
        </p:spPr>
        <p:txBody>
          <a:bodyPr wrap="none">
            <a:spAutoFit/>
          </a:bodyPr>
          <a:lstStyle/>
          <a:p>
            <a:r>
              <a:rPr lang="en-US" sz="4000" dirty="0">
                <a:solidFill>
                  <a:srgbClr val="073E87">
                    <a:satMod val="130000"/>
                  </a:srgbClr>
                </a:solidFill>
                <a:effectLst>
                  <a:outerShdw blurRad="50000" dist="30000" dir="5400000" algn="tl" rotWithShape="0">
                    <a:srgbClr val="000000">
                      <a:alpha val="30000"/>
                    </a:srgbClr>
                  </a:outerShdw>
                </a:effectLst>
                <a:ea typeface="+mj-ea"/>
                <a:cs typeface="+mj-cs"/>
              </a:rPr>
              <a:t>NHHF Updates</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9218" y="73367"/>
            <a:ext cx="2036320" cy="952998"/>
          </a:xfrm>
          <a:prstGeom prst="rect">
            <a:avLst/>
          </a:prstGeom>
        </p:spPr>
      </p:pic>
      <p:sp>
        <p:nvSpPr>
          <p:cNvPr id="7" name="Rectangle 6"/>
          <p:cNvSpPr/>
          <p:nvPr/>
        </p:nvSpPr>
        <p:spPr>
          <a:xfrm>
            <a:off x="2130657" y="4702062"/>
            <a:ext cx="8964312" cy="379656"/>
          </a:xfrm>
          <a:prstGeom prst="rect">
            <a:avLst/>
          </a:prstGeom>
        </p:spPr>
        <p:txBody>
          <a:bodyPr wrap="square">
            <a:spAutoFit/>
          </a:bodyPr>
          <a:lstStyle/>
          <a:p>
            <a:pPr algn="ctr" defTabSz="914377">
              <a:spcBef>
                <a:spcPts val="551"/>
              </a:spcBef>
              <a:buClr>
                <a:srgbClr val="31B6FD"/>
              </a:buClr>
            </a:pPr>
            <a:r>
              <a:rPr lang="en-US" sz="1867" i="1" dirty="0">
                <a:solidFill>
                  <a:prstClr val="black"/>
                </a:solidFill>
                <a:latin typeface="Gill Sans MT"/>
                <a:cs typeface="Arial"/>
                <a:sym typeface="Arial"/>
              </a:rPr>
              <a:t>If you have any questions about our programs or events, please email </a:t>
            </a:r>
            <a:r>
              <a:rPr lang="en-US" sz="1867" i="1" dirty="0" smtClean="0">
                <a:solidFill>
                  <a:prstClr val="black"/>
                </a:solidFill>
                <a:latin typeface="Gill Sans MT"/>
                <a:cs typeface="Arial"/>
                <a:sym typeface="Arial"/>
                <a:hlinkClick r:id="rId5"/>
              </a:rPr>
              <a:t>nhhf@nhmafoundation.org</a:t>
            </a:r>
            <a:r>
              <a:rPr lang="en-US" sz="1867" i="1" dirty="0" smtClean="0">
                <a:solidFill>
                  <a:prstClr val="black"/>
                </a:solidFill>
                <a:latin typeface="Gill Sans MT"/>
                <a:cs typeface="Arial"/>
                <a:sym typeface="Arial"/>
              </a:rPr>
              <a:t>  </a:t>
            </a:r>
            <a:endParaRPr lang="en-US" sz="1867" i="1" dirty="0">
              <a:solidFill>
                <a:prstClr val="black"/>
              </a:solidFill>
              <a:latin typeface="Gill Sans MT"/>
              <a:cs typeface="Arial"/>
              <a:sym typeface="Arial"/>
            </a:endParaRPr>
          </a:p>
        </p:txBody>
      </p:sp>
    </p:spTree>
    <p:extLst>
      <p:ext uri="{BB962C8B-B14F-4D97-AF65-F5344CB8AC3E}">
        <p14:creationId xmlns:p14="http://schemas.microsoft.com/office/powerpoint/2010/main" val="214565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206" y="2765419"/>
            <a:ext cx="4735147" cy="1143000"/>
          </a:xfrm>
        </p:spPr>
        <p:txBody>
          <a:bodyPr>
            <a:noAutofit/>
          </a:bodyPr>
          <a:lstStyle/>
          <a:p>
            <a:r>
              <a:rPr lang="en-US" sz="8000" dirty="0"/>
              <a:t>Thank </a:t>
            </a:r>
            <a:r>
              <a:rPr lang="en-US" sz="8000" dirty="0" smtClean="0"/>
              <a:t>You!</a:t>
            </a:r>
            <a:endParaRPr lang="en-US" sz="8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357" y="72319"/>
            <a:ext cx="1692748" cy="792206"/>
          </a:xfrm>
          <a:prstGeom prst="rect">
            <a:avLst/>
          </a:prstGeom>
        </p:spPr>
      </p:pic>
    </p:spTree>
    <p:extLst>
      <p:ext uri="{BB962C8B-B14F-4D97-AF65-F5344CB8AC3E}">
        <p14:creationId xmlns:p14="http://schemas.microsoft.com/office/powerpoint/2010/main" val="334030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rgbClr val="D1DC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0E6A-ABFD-1542-8383-C58EEB1CEFF9}"/>
              </a:ext>
            </a:extLst>
          </p:cNvPr>
          <p:cNvSpPr>
            <a:spLocks noGrp="1"/>
          </p:cNvSpPr>
          <p:nvPr>
            <p:ph type="ctrTitle"/>
          </p:nvPr>
        </p:nvSpPr>
        <p:spPr>
          <a:xfrm>
            <a:off x="1524000" y="803868"/>
            <a:ext cx="9144000" cy="5355772"/>
          </a:xfrm>
        </p:spPr>
        <p:txBody>
          <a:bodyPr>
            <a:normAutofit/>
          </a:bodyPr>
          <a:lstStyle/>
          <a:p>
            <a:r>
              <a:rPr lang="en-US" b="1" dirty="0">
                <a:latin typeface="+mn-lt"/>
              </a:rPr>
              <a:t>Clinical Trial Projects for Latinx Physicians</a:t>
            </a:r>
            <a:r>
              <a:rPr lang="en-US" dirty="0"/>
              <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7575" y="1574801"/>
            <a:ext cx="3676850" cy="1720766"/>
          </a:xfrm>
          <a:prstGeom prst="rect">
            <a:avLst/>
          </a:prstGeom>
        </p:spPr>
      </p:pic>
    </p:spTree>
    <p:extLst>
      <p:ext uri="{BB962C8B-B14F-4D97-AF65-F5344CB8AC3E}">
        <p14:creationId xmlns:p14="http://schemas.microsoft.com/office/powerpoint/2010/main" val="422446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8C68B-6534-734A-AEA9-66DAEF10E0D3}"/>
              </a:ext>
            </a:extLst>
          </p:cNvPr>
          <p:cNvSpPr txBox="1"/>
          <p:nvPr/>
        </p:nvSpPr>
        <p:spPr>
          <a:xfrm>
            <a:off x="743578" y="1135097"/>
            <a:ext cx="110431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largest racial/ethnic minority group in the United States and is projected to continue increasing,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reaching 29% by 2065. In 1980, the Latinx population comprised only 5.4% of the US population. By 1990,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comprised 9.0%, in 2000 12.5%, and by 2006 14.7%.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Chart, bar chart&#10;&#10;Description automatically generated">
            <a:extLst>
              <a:ext uri="{FF2B5EF4-FFF2-40B4-BE49-F238E27FC236}">
                <a16:creationId xmlns:a16="http://schemas.microsoft.com/office/drawing/2014/main" id="{B9E6BB0C-3AD4-E84B-967D-9877C82CC3B9}"/>
              </a:ext>
            </a:extLst>
          </p:cNvPr>
          <p:cNvPicPr>
            <a:picLocks noChangeAspect="1"/>
          </p:cNvPicPr>
          <p:nvPr/>
        </p:nvPicPr>
        <p:blipFill>
          <a:blip r:embed="rId2"/>
          <a:stretch>
            <a:fillRect/>
          </a:stretch>
        </p:blipFill>
        <p:spPr>
          <a:xfrm>
            <a:off x="3081378" y="2335426"/>
            <a:ext cx="5945505" cy="3707027"/>
          </a:xfrm>
          <a:prstGeom prst="rect">
            <a:avLst/>
          </a:prstGeom>
        </p:spPr>
      </p:pic>
      <p:sp>
        <p:nvSpPr>
          <p:cNvPr id="5" name="TextBox 4">
            <a:extLst>
              <a:ext uri="{FF2B5EF4-FFF2-40B4-BE49-F238E27FC236}">
                <a16:creationId xmlns:a16="http://schemas.microsoft.com/office/drawing/2014/main" id="{97369F46-7B2F-2B42-8119-FBEBEDD28FBB}"/>
              </a:ext>
            </a:extLst>
          </p:cNvPr>
          <p:cNvSpPr txBox="1"/>
          <p:nvPr/>
        </p:nvSpPr>
        <p:spPr>
          <a:xfrm>
            <a:off x="-2" y="499886"/>
            <a:ext cx="121082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Latinx Population</a:t>
            </a:r>
          </a:p>
        </p:txBody>
      </p:sp>
    </p:spTree>
    <p:extLst>
      <p:ext uri="{BB962C8B-B14F-4D97-AF65-F5344CB8AC3E}">
        <p14:creationId xmlns:p14="http://schemas.microsoft.com/office/powerpoint/2010/main" val="2965123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CC07320-C2CA-4E29-8481-9D9E143C77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group of people posing for a photo&#10;&#10;Description automatically generated">
            <a:extLst>
              <a:ext uri="{FF2B5EF4-FFF2-40B4-BE49-F238E27FC236}">
                <a16:creationId xmlns:a16="http://schemas.microsoft.com/office/drawing/2014/main" id="{E048FC24-53E3-D24A-B796-1624DE06A6D8}"/>
              </a:ext>
            </a:extLst>
          </p:cNvPr>
          <p:cNvPicPr>
            <a:picLocks noChangeAspect="1"/>
          </p:cNvPicPr>
          <p:nvPr/>
        </p:nvPicPr>
        <p:blipFill rotWithShape="1">
          <a:blip r:embed="rId2"/>
          <a:srcRect l="5315" r="567" b="-1"/>
          <a:stretch/>
        </p:blipFill>
        <p:spPr>
          <a:xfrm>
            <a:off x="1" y="10"/>
            <a:ext cx="9669642" cy="6857990"/>
          </a:xfrm>
          <a:prstGeom prst="rect">
            <a:avLst/>
          </a:prstGeom>
          <a:scene3d>
            <a:camera prst="perspectiveContrastingLeftFacing">
              <a:rot lat="300000" lon="19800000" rev="0"/>
            </a:camera>
            <a:lightRig rig="threePt" dir="t">
              <a:rot lat="0" lon="0" rev="2700000"/>
            </a:lightRig>
          </a:scene3d>
          <a:sp3d>
            <a:bevelT w="63500" h="50800"/>
          </a:sp3d>
        </p:spPr>
      </p:pic>
      <p:sp>
        <p:nvSpPr>
          <p:cNvPr id="33" name="Rectangle 32">
            <a:extLst>
              <a:ext uri="{FF2B5EF4-FFF2-40B4-BE49-F238E27FC236}">
                <a16:creationId xmlns:a16="http://schemas.microsoft.com/office/drawing/2014/main" id="{178FB36B-5BFE-42CA-BC60-1115E0D95E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C767FD-DC92-E641-BBDD-E4B52FE099FA}"/>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4000" b="1" dirty="0"/>
              <a:t>Hispanics will continue to become larger consumers of health care in the US</a:t>
            </a:r>
          </a:p>
        </p:txBody>
      </p:sp>
      <p:sp>
        <p:nvSpPr>
          <p:cNvPr id="16" name="TextBox 15">
            <a:extLst>
              <a:ext uri="{FF2B5EF4-FFF2-40B4-BE49-F238E27FC236}">
                <a16:creationId xmlns:a16="http://schemas.microsoft.com/office/drawing/2014/main" id="{8C6C9881-91E4-E048-A647-DB6F8922A5E7}"/>
              </a:ext>
            </a:extLst>
          </p:cNvPr>
          <p:cNvSpPr txBox="1"/>
          <p:nvPr/>
        </p:nvSpPr>
        <p:spPr>
          <a:xfrm>
            <a:off x="4170218" y="22167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5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BF5770-E79F-194C-A082-3E2996760518}"/>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b="1" kern="1200" dirty="0">
                <a:solidFill>
                  <a:srgbClr val="FFFFFF"/>
                </a:solidFill>
                <a:latin typeface="+mj-lt"/>
                <a:ea typeface="+mj-ea"/>
                <a:cs typeface="+mj-cs"/>
              </a:rPr>
              <a:t>Latinx under-representation in clinical trials</a:t>
            </a:r>
          </a:p>
        </p:txBody>
      </p:sp>
      <p:sp>
        <p:nvSpPr>
          <p:cNvPr id="4" name="Text Placeholder 3">
            <a:extLst>
              <a:ext uri="{FF2B5EF4-FFF2-40B4-BE49-F238E27FC236}">
                <a16:creationId xmlns:a16="http://schemas.microsoft.com/office/drawing/2014/main" id="{D0D22166-9055-AB4E-9CC2-291E8607AE0A}"/>
              </a:ext>
            </a:extLst>
          </p:cNvPr>
          <p:cNvSpPr>
            <a:spLocks noGrp="1"/>
          </p:cNvSpPr>
          <p:nvPr>
            <p:ph type="body" sz="half" idx="2"/>
          </p:nvPr>
        </p:nvSpPr>
        <p:spPr>
          <a:xfrm>
            <a:off x="717423" y="3204436"/>
            <a:ext cx="3092981" cy="2879415"/>
          </a:xfrm>
        </p:spPr>
        <p:txBody>
          <a:bodyPr vert="horz" lIns="91440" tIns="45720" rIns="91440" bIns="45720" rtlCol="0">
            <a:normAutofit fontScale="77500" lnSpcReduction="20000"/>
          </a:bodyPr>
          <a:lstStyle/>
          <a:p>
            <a:pPr indent="-228600">
              <a:buFont typeface="Arial" panose="020B0604020202020204" pitchFamily="34" charset="0"/>
              <a:buChar char="•"/>
            </a:pPr>
            <a:endParaRPr lang="en-US" sz="1200" dirty="0"/>
          </a:p>
          <a:p>
            <a:pPr marL="285750" indent="-228600">
              <a:buFont typeface="Arial" panose="020B0604020202020204" pitchFamily="34" charset="0"/>
              <a:buChar char="•"/>
            </a:pPr>
            <a:r>
              <a:rPr lang="en-US" sz="2300" dirty="0"/>
              <a:t>Minorities have historically been underrepresented in clinical trials.</a:t>
            </a:r>
          </a:p>
          <a:p>
            <a:pPr marL="285750" indent="-228600">
              <a:buFont typeface="Arial" panose="020B0604020202020204" pitchFamily="34" charset="0"/>
              <a:buChar char="•"/>
            </a:pPr>
            <a:endParaRPr lang="en-US" sz="2300" dirty="0"/>
          </a:p>
          <a:p>
            <a:pPr marL="285750" indent="-228600">
              <a:buFont typeface="Arial" panose="020B0604020202020204" pitchFamily="34" charset="0"/>
              <a:buChar char="•"/>
            </a:pPr>
            <a:r>
              <a:rPr lang="en-US" sz="2300" dirty="0"/>
              <a:t> In 2011, African Americans and Hispanics comprised 12% and 16% of the US population, respectively, but only 5% and 1% of trial participants were African Americans and Hispanics, respectively.</a:t>
            </a:r>
          </a:p>
          <a:p>
            <a:pPr indent="-228600">
              <a:buFont typeface="Arial" panose="020B0604020202020204" pitchFamily="34" charset="0"/>
              <a:buChar char="•"/>
            </a:pPr>
            <a:endParaRPr lang="en-US" sz="1200" dirty="0"/>
          </a:p>
        </p:txBody>
      </p:sp>
      <p:pic>
        <p:nvPicPr>
          <p:cNvPr id="5" name="Content Placeholder 4" descr="Chart, pie chart&#10;&#10;Description automatically generated">
            <a:extLst>
              <a:ext uri="{FF2B5EF4-FFF2-40B4-BE49-F238E27FC236}">
                <a16:creationId xmlns:a16="http://schemas.microsoft.com/office/drawing/2014/main" id="{3456AE8A-969A-354F-861E-3ABC9FD76A8F}"/>
              </a:ext>
            </a:extLst>
          </p:cNvPr>
          <p:cNvPicPr>
            <a:picLocks noGrp="1" noChangeAspect="1"/>
          </p:cNvPicPr>
          <p:nvPr>
            <p:ph idx="1"/>
          </p:nvPr>
        </p:nvPicPr>
        <p:blipFill>
          <a:blip r:embed="rId2"/>
          <a:stretch>
            <a:fillRect/>
          </a:stretch>
        </p:blipFill>
        <p:spPr>
          <a:xfrm>
            <a:off x="4309461" y="1806221"/>
            <a:ext cx="6903723" cy="3776786"/>
          </a:xfrm>
          <a:prstGeom prst="rect">
            <a:avLst/>
          </a:prstGeom>
        </p:spPr>
      </p:pic>
    </p:spTree>
    <p:extLst>
      <p:ext uri="{BB962C8B-B14F-4D97-AF65-F5344CB8AC3E}">
        <p14:creationId xmlns:p14="http://schemas.microsoft.com/office/powerpoint/2010/main" val="4154682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1DB988-49FC-4608-B0A2-E2F3A40190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D4BC10-6726-F44C-9B46-F552CE8B4C16}"/>
              </a:ext>
            </a:extLst>
          </p:cNvPr>
          <p:cNvSpPr>
            <a:spLocks noGrp="1"/>
          </p:cNvSpPr>
          <p:nvPr>
            <p:ph type="ctrTitle"/>
          </p:nvPr>
        </p:nvSpPr>
        <p:spPr>
          <a:xfrm>
            <a:off x="775469" y="4288127"/>
            <a:ext cx="10640754" cy="775845"/>
          </a:xfrm>
        </p:spPr>
        <p:txBody>
          <a:bodyPr anchor="b">
            <a:normAutofit/>
          </a:bodyPr>
          <a:lstStyle/>
          <a:p>
            <a:r>
              <a:rPr lang="en-US" sz="4000" b="1" dirty="0">
                <a:solidFill>
                  <a:schemeClr val="tx2"/>
                </a:solidFill>
              </a:rPr>
              <a:t>So why are clinical trials so important?</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23E2660-7810-46F6-8752-187127C830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991DC45-0378-45B3-B325-FB8F98545E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228F5BA-5150-4554-B7EA-93F371F3B1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50B5A1E4-82AD-DB4D-BEF6-40C0A62A376C}"/>
              </a:ext>
            </a:extLst>
          </p:cNvPr>
          <p:cNvPicPr>
            <a:picLocks noChangeAspect="1"/>
          </p:cNvPicPr>
          <p:nvPr/>
        </p:nvPicPr>
        <p:blipFill>
          <a:blip r:embed="rId2"/>
          <a:stretch>
            <a:fillRect/>
          </a:stretch>
        </p:blipFill>
        <p:spPr>
          <a:xfrm>
            <a:off x="4119145" y="1209222"/>
            <a:ext cx="3953403" cy="2836567"/>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93EBD03-D832-462C-9304-7273698ED4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D53D3E2-805E-40D2-964F-352BF6D476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7A9A916-A926-43E6-800F-432ABC3F24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3229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6AB0C0-D2D1-F04D-B897-EA44027B6807}"/>
              </a:ext>
            </a:extLst>
          </p:cNvPr>
          <p:cNvSpPr>
            <a:spLocks noGrp="1"/>
          </p:cNvSpPr>
          <p:nvPr>
            <p:ph type="title"/>
          </p:nvPr>
        </p:nvSpPr>
        <p:spPr>
          <a:xfrm>
            <a:off x="767290" y="1418760"/>
            <a:ext cx="3582073" cy="2127629"/>
          </a:xfrm>
        </p:spPr>
        <p:txBody>
          <a:bodyPr vert="horz" lIns="91440" tIns="45720" rIns="91440" bIns="45720" rtlCol="0" anchor="t">
            <a:normAutofit fontScale="90000"/>
          </a:bodyPr>
          <a:lstStyle/>
          <a:p>
            <a:r>
              <a:rPr lang="en-US" sz="2300" kern="1200" dirty="0">
                <a:solidFill>
                  <a:schemeClr val="bg1"/>
                </a:solidFill>
                <a:latin typeface="+mj-lt"/>
                <a:ea typeface="+mj-ea"/>
                <a:cs typeface="+mj-cs"/>
              </a:rPr>
              <a:t> </a:t>
            </a:r>
            <a:r>
              <a:rPr lang="en-US" sz="4400" kern="1200" dirty="0">
                <a:solidFill>
                  <a:schemeClr val="bg1"/>
                </a:solidFill>
                <a:latin typeface="+mj-lt"/>
                <a:ea typeface="+mj-ea"/>
                <a:cs typeface="+mj-cs"/>
              </a:rPr>
              <a:t/>
            </a:r>
            <a:br>
              <a:rPr lang="en-US" sz="4400" kern="1200" dirty="0">
                <a:solidFill>
                  <a:schemeClr val="bg1"/>
                </a:solidFill>
                <a:latin typeface="+mj-lt"/>
                <a:ea typeface="+mj-ea"/>
                <a:cs typeface="+mj-cs"/>
              </a:rPr>
            </a:br>
            <a:r>
              <a:rPr lang="en-US" sz="4000" b="1" kern="1200" dirty="0">
                <a:solidFill>
                  <a:schemeClr val="bg1"/>
                </a:solidFill>
                <a:latin typeface="+mj-lt"/>
                <a:ea typeface="+mj-ea"/>
                <a:cs typeface="+mj-cs"/>
              </a:rPr>
              <a:t>Why is diversity in clinical trials so important?</a:t>
            </a:r>
            <a:r>
              <a:rPr lang="en-US" sz="2300" kern="1200" dirty="0">
                <a:solidFill>
                  <a:schemeClr val="bg1"/>
                </a:solidFill>
                <a:latin typeface="+mj-lt"/>
                <a:ea typeface="+mj-ea"/>
                <a:cs typeface="+mj-cs"/>
              </a:rPr>
              <a:t/>
            </a:r>
            <a:br>
              <a:rPr lang="en-US" sz="2300" kern="1200" dirty="0">
                <a:solidFill>
                  <a:schemeClr val="bg1"/>
                </a:solidFill>
                <a:latin typeface="+mj-lt"/>
                <a:ea typeface="+mj-ea"/>
                <a:cs typeface="+mj-cs"/>
              </a:rPr>
            </a:br>
            <a:endParaRPr lang="en-US" sz="2300" kern="1200" dirty="0">
              <a:solidFill>
                <a:schemeClr val="bg1"/>
              </a:solidFill>
              <a:latin typeface="+mj-lt"/>
              <a:ea typeface="+mj-ea"/>
              <a:cs typeface="+mj-cs"/>
            </a:endParaRPr>
          </a:p>
        </p:txBody>
      </p:sp>
      <p:grpSp>
        <p:nvGrpSpPr>
          <p:cNvPr id="14" name="Group 13">
            <a:extLst>
              <a:ext uri="{FF2B5EF4-FFF2-40B4-BE49-F238E27FC236}">
                <a16:creationId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5">
              <a:extLst>
                <a:ext uri="{FF2B5EF4-FFF2-40B4-BE49-F238E27FC236}">
                  <a16:creationId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 Placeholder 3">
            <a:extLst>
              <a:ext uri="{FF2B5EF4-FFF2-40B4-BE49-F238E27FC236}">
                <a16:creationId xmlns:a16="http://schemas.microsoft.com/office/drawing/2014/main" id="{74CE8D01-351D-F84E-80C9-8B818AD8B94D}"/>
              </a:ext>
            </a:extLst>
          </p:cNvPr>
          <p:cNvSpPr>
            <a:spLocks noGrp="1"/>
          </p:cNvSpPr>
          <p:nvPr>
            <p:ph type="body" sz="half" idx="2"/>
          </p:nvPr>
        </p:nvSpPr>
        <p:spPr>
          <a:xfrm>
            <a:off x="767290" y="3147593"/>
            <a:ext cx="3582072" cy="3239352"/>
          </a:xfrm>
        </p:spPr>
        <p:txBody>
          <a:bodyPr vert="horz" lIns="91440" tIns="45720" rIns="91440" bIns="45720" rtlCol="0" anchor="t">
            <a:normAutofit fontScale="92500" lnSpcReduction="20000"/>
          </a:bodyPr>
          <a:lstStyle/>
          <a:p>
            <a:endParaRPr lang="en-US" sz="1200" dirty="0">
              <a:solidFill>
                <a:schemeClr val="bg1"/>
              </a:solidFill>
            </a:endParaRPr>
          </a:p>
          <a:p>
            <a:pPr marL="285750" indent="-228600">
              <a:buFont typeface="Arial" panose="020B0604020202020204" pitchFamily="34" charset="0"/>
              <a:buChar char="•"/>
            </a:pPr>
            <a:r>
              <a:rPr lang="en-US" sz="1800" dirty="0">
                <a:solidFill>
                  <a:schemeClr val="bg1"/>
                </a:solidFill>
              </a:rPr>
              <a:t>The diverse enrollment of subjects engaged in clinical trials research is, thus, critical to developing safer and more effective drugs and medical devices.</a:t>
            </a:r>
          </a:p>
          <a:p>
            <a:pPr marL="285750" indent="-228600">
              <a:buFont typeface="Arial" panose="020B0604020202020204" pitchFamily="34" charset="0"/>
              <a:buChar char="•"/>
            </a:pPr>
            <a:endParaRPr lang="en-US" sz="1800" dirty="0">
              <a:solidFill>
                <a:schemeClr val="bg1"/>
              </a:solidFill>
            </a:endParaRPr>
          </a:p>
          <a:p>
            <a:pPr marL="285750" indent="-228600">
              <a:buFont typeface="Arial" panose="020B0604020202020204" pitchFamily="34" charset="0"/>
              <a:buChar char="•"/>
            </a:pPr>
            <a:r>
              <a:rPr lang="en-US" sz="1800" dirty="0">
                <a:solidFill>
                  <a:schemeClr val="bg1"/>
                </a:solidFill>
              </a:rPr>
              <a:t>According to a review of 167 new molecular entities approved by the Food and Drug Administration (FDA) between 2008 and 2013, approximately 1 in 5 had differences in exposure, response across racial or ethnic. groups</a:t>
            </a:r>
          </a:p>
        </p:txBody>
      </p:sp>
      <p:pic>
        <p:nvPicPr>
          <p:cNvPr id="5" name="Content Placeholder 4" descr="Chart, pie chart&#10;&#10;Description automatically generated">
            <a:extLst>
              <a:ext uri="{FF2B5EF4-FFF2-40B4-BE49-F238E27FC236}">
                <a16:creationId xmlns:a16="http://schemas.microsoft.com/office/drawing/2014/main" id="{87C3A611-C5AC-1B4C-8281-27C7E7E435F1}"/>
              </a:ext>
            </a:extLst>
          </p:cNvPr>
          <p:cNvPicPr>
            <a:picLocks noGrp="1" noChangeAspect="1"/>
          </p:cNvPicPr>
          <p:nvPr>
            <p:ph idx="1"/>
          </p:nvPr>
        </p:nvPicPr>
        <p:blipFill>
          <a:blip r:embed="rId2"/>
          <a:stretch>
            <a:fillRect/>
          </a:stretch>
        </p:blipFill>
        <p:spPr>
          <a:xfrm>
            <a:off x="4950398" y="1481440"/>
            <a:ext cx="6642532" cy="4611337"/>
          </a:xfrm>
          <a:prstGeom prst="rect">
            <a:avLst/>
          </a:prstGeom>
        </p:spPr>
      </p:pic>
      <p:sp>
        <p:nvSpPr>
          <p:cNvPr id="7" name="TextBox 6">
            <a:extLst>
              <a:ext uri="{FF2B5EF4-FFF2-40B4-BE49-F238E27FC236}">
                <a16:creationId xmlns:a16="http://schemas.microsoft.com/office/drawing/2014/main" id="{FB2BB812-D0A1-7A49-BECB-D86682E36ABA}"/>
              </a:ext>
            </a:extLst>
          </p:cNvPr>
          <p:cNvSpPr txBox="1"/>
          <p:nvPr/>
        </p:nvSpPr>
        <p:spPr>
          <a:xfrm>
            <a:off x="5272438" y="924281"/>
            <a:ext cx="7191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of the Demographics of an approved Diabetic medication:</a:t>
            </a:r>
          </a:p>
        </p:txBody>
      </p:sp>
    </p:spTree>
    <p:extLst>
      <p:ext uri="{BB962C8B-B14F-4D97-AF65-F5344CB8AC3E}">
        <p14:creationId xmlns:p14="http://schemas.microsoft.com/office/powerpoint/2010/main" val="417569236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1820</Words>
  <Application>Microsoft Office PowerPoint</Application>
  <PresentationFormat>Widescreen</PresentationFormat>
  <Paragraphs>215</Paragraphs>
  <Slides>33</Slides>
  <Notes>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33</vt:i4>
      </vt:variant>
    </vt:vector>
  </HeadingPairs>
  <TitlesOfParts>
    <vt:vector size="50" baseType="lpstr">
      <vt:lpstr>Apple Color Emoji</vt:lpstr>
      <vt:lpstr>Arial</vt:lpstr>
      <vt:lpstr>Calibri</vt:lpstr>
      <vt:lpstr>Calibri Light</vt:lpstr>
      <vt:lpstr>Cavolini</vt:lpstr>
      <vt:lpstr>Economica</vt:lpstr>
      <vt:lpstr>EucrosiaUPC</vt:lpstr>
      <vt:lpstr>Georgia</vt:lpstr>
      <vt:lpstr>Gill Sans MT</vt:lpstr>
      <vt:lpstr>Montserrat</vt:lpstr>
      <vt:lpstr>Open Sans</vt:lpstr>
      <vt:lpstr>Times New Roman</vt:lpstr>
      <vt:lpstr>Verdana</vt:lpstr>
      <vt:lpstr>Wingdings 2</vt:lpstr>
      <vt:lpstr>Office Theme</vt:lpstr>
      <vt:lpstr>Solstice</vt:lpstr>
      <vt:lpstr>1_Office Theme</vt:lpstr>
      <vt:lpstr>PowerPoint Presentation</vt:lpstr>
      <vt:lpstr>Welcome</vt:lpstr>
      <vt:lpstr>PowerPoint Presentation</vt:lpstr>
      <vt:lpstr>Clinical Trial Projects for Latinx Physicians </vt:lpstr>
      <vt:lpstr>PowerPoint Presentation</vt:lpstr>
      <vt:lpstr>Hispanics will continue to become larger consumers of health care in the US</vt:lpstr>
      <vt:lpstr>Latinx under-representation in clinical trials</vt:lpstr>
      <vt:lpstr>So why are clinical trials so important?</vt:lpstr>
      <vt:lpstr>  Why is diversity in clinical trials so important? </vt:lpstr>
      <vt:lpstr>Barriers to Diversity</vt:lpstr>
      <vt:lpstr>Latinx Physicians are uniquely position to address this problem</vt:lpstr>
      <vt:lpstr>Latinx Physicians can Improve Diversity</vt:lpstr>
      <vt:lpstr>Some Pearls</vt:lpstr>
      <vt:lpstr>PowerPoint Presentation</vt:lpstr>
      <vt:lpstr>Drug Development </vt:lpstr>
      <vt:lpstr>PowerPoint Presentation</vt:lpstr>
      <vt:lpstr>PowerPoint Presentation</vt:lpstr>
      <vt:lpstr>Phase 1 </vt:lpstr>
      <vt:lpstr>Phase II</vt:lpstr>
      <vt:lpstr>Phase III</vt:lpstr>
      <vt:lpstr>FDA Approval </vt:lpstr>
      <vt:lpstr>Phase IV</vt:lpstr>
      <vt:lpstr>How do you start the Infrastructure</vt:lpstr>
      <vt:lpstr>How to connect to larger system Trials</vt:lpstr>
      <vt:lpstr>How do you recruit Hispanic patients and retention</vt:lpstr>
      <vt:lpstr>How did I get training</vt:lpstr>
      <vt:lpstr>Pharma</vt:lpstr>
      <vt:lpstr>CLRI studies</vt:lpstr>
      <vt:lpstr>Research Hound</vt:lpstr>
      <vt:lpstr>Thank you</vt:lpstr>
      <vt:lpstr>NHHF Updates</vt:lpstr>
      <vt:lpstr>PowerPoint Presentation</vt:lpstr>
      <vt:lpstr>Thank You!</vt:lpstr>
    </vt:vector>
  </TitlesOfParts>
  <Company>NHMA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 3</dc:creator>
  <cp:lastModifiedBy>Leticia Padilla</cp:lastModifiedBy>
  <cp:revision>21</cp:revision>
  <dcterms:created xsi:type="dcterms:W3CDTF">2022-08-16T19:48:17Z</dcterms:created>
  <dcterms:modified xsi:type="dcterms:W3CDTF">2022-08-22T20:05:31Z</dcterms:modified>
</cp:coreProperties>
</file>